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22" r:id="rId2"/>
  </p:sldMasterIdLst>
  <p:notesMasterIdLst>
    <p:notesMasterId r:id="rId14"/>
  </p:notesMasterIdLst>
  <p:sldIdLst>
    <p:sldId id="267" r:id="rId3"/>
    <p:sldId id="294" r:id="rId4"/>
    <p:sldId id="295" r:id="rId5"/>
    <p:sldId id="328" r:id="rId6"/>
    <p:sldId id="337" r:id="rId7"/>
    <p:sldId id="336" r:id="rId8"/>
    <p:sldId id="338" r:id="rId9"/>
    <p:sldId id="329" r:id="rId10"/>
    <p:sldId id="331" r:id="rId11"/>
    <p:sldId id="330" r:id="rId12"/>
    <p:sldId id="332" r:id="rId1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EC1"/>
    <a:srgbClr val="646464"/>
    <a:srgbClr val="B83D00"/>
    <a:srgbClr val="5C1C49"/>
    <a:srgbClr val="713D04"/>
    <a:srgbClr val="3F4A13"/>
    <a:srgbClr val="BD8C00"/>
    <a:srgbClr val="052147"/>
    <a:srgbClr val="B50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6357" autoAdjust="0"/>
  </p:normalViewPr>
  <p:slideViewPr>
    <p:cSldViewPr snapToGrid="0" snapToObjects="1">
      <p:cViewPr>
        <p:scale>
          <a:sx n="100" d="100"/>
          <a:sy n="100" d="100"/>
        </p:scale>
        <p:origin x="2736" y="1260"/>
      </p:cViewPr>
      <p:guideLst>
        <p:guide orient="horz" pos="216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E9916-6482-AA44-BB33-A3A5633CC7BB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D0858-234F-D146-87EB-144F56856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94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21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9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82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84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2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00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15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-42863"/>
            <a:ext cx="7513637" cy="11430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6738" y="3076575"/>
            <a:ext cx="6400800" cy="1752600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36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5" name="Picture 4" descr="TTUS SEAL Bline.eps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33" y="1715449"/>
            <a:ext cx="4685806" cy="46858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2130425"/>
            <a:ext cx="8229600" cy="4525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-25400"/>
            <a:ext cx="2057400" cy="66817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-25400"/>
            <a:ext cx="6019800" cy="6681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24BF025-B1E4-9843-88AE-387C0D8374FA}" type="datetime1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4E44015-2FCE-484E-89FF-D6318AF3771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72F8F6B-AD89-A84A-A4B6-77E5AA9B159C}" type="datetime1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E858FB7-59C6-4623-82E6-7969586B6A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7B56F6F-FE8C-C646-83B5-7A4D576AFD1E}" type="datetime1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DEE99C2-2B75-48B3-AA90-8470A480DB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B39258D-34E1-114C-858A-314D67F93282}" type="datetime1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93F6DD5-3A3D-45A3-8E61-830D464AD2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F07C4B0-250A-8440-A5C3-239D95A2AC39}" type="datetime1">
              <a:rPr lang="en-US" smtClean="0"/>
              <a:t>7/14/2019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F24DEF-A51C-47AF-8469-FCC5F260CE4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60501C6-3213-EB47-B432-D7C61B22369B}" type="datetime1">
              <a:rPr lang="en-US" smtClean="0"/>
              <a:t>7/14/2019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9EFC87D-E528-487F-95C6-F1B1C019B9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C9A5CD8-EBCD-A54A-9C67-27C42A0AA980}" type="datetime1">
              <a:rPr lang="en-US" smtClean="0"/>
              <a:t>7/14/2019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8339763-7D38-4282-9273-FAB631075F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E410086-2883-2F4F-A1C4-43DFB0D7B980}" type="datetime1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68DABE7-3030-478D-A50C-DDC9EB63A47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9913" y="2130425"/>
            <a:ext cx="8229600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76F5C9F-EAE7-DF40-99D1-B4C995765767}" type="datetime1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334CB38-E1AC-4B38-9976-9CC452A7EF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59F2C07-F65F-E84A-B0EA-C03338642108}" type="datetime1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FDC179-D131-459D-98B5-DECC4CA1FF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B4F3C98-9B6B-2F4B-A698-5E8947C88DFB}" type="datetime1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7CDF16A-951D-4546-95A9-D2C9D00EB4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69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4E946A9-9A71-F146-A2C4-04F6A340B3FF}" type="datetime1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E69A746-9A82-44B6-86BF-706BDDCB7A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pic>
        <p:nvPicPr>
          <p:cNvPr id="2051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93908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-25400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9913" y="21304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6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bg1"/>
          </a:solidFill>
          <a:latin typeface="Times New Roman"/>
          <a:ea typeface="ＭＳ Ｐゴシック" charset="0"/>
          <a:cs typeface="Times New Roma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320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8001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§"/>
        <a:defRPr sz="2400" kern="1200">
          <a:solidFill>
            <a:srgbClr val="000000"/>
          </a:solidFill>
          <a:latin typeface="Times New Roman"/>
          <a:ea typeface="ＭＳ Ｐゴシック" charset="0"/>
          <a:cs typeface="Times New Roman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i="1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657350" indent="-285750" algn="l" defTabSz="457200" rtl="0" eaLnBrk="0" fontAlgn="base" hangingPunct="0">
        <a:spcBef>
          <a:spcPct val="20000"/>
        </a:spcBef>
        <a:spcAft>
          <a:spcPct val="0"/>
        </a:spcAft>
        <a:buFont typeface="Lucida Grande" pitchFamily="-84" charset="0"/>
        <a:buChar char="-"/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18288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pic>
        <p:nvPicPr>
          <p:cNvPr id="5124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7623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yweb.ttu.edu/tnhondan/iDVL/index.php" TargetMode="Externa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microsoft.com/office/2007/relationships/hdphoto" Target="../media/hdphoto2.wdp"/><Relationship Id="rId18" Type="http://schemas.openxmlformats.org/officeDocument/2006/relationships/image" Target="../media/image19.svg"/><Relationship Id="rId3" Type="http://schemas.openxmlformats.org/officeDocument/2006/relationships/image" Target="../media/image6.emf"/><Relationship Id="rId21" Type="http://schemas.openxmlformats.org/officeDocument/2006/relationships/image" Target="../media/image22.png"/><Relationship Id="rId7" Type="http://schemas.openxmlformats.org/officeDocument/2006/relationships/image" Target="../media/image10.png"/><Relationship Id="rId12" Type="http://schemas.microsoft.com/office/2007/relationships/hdphoto" Target="../media/hdphoto1.wdp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6.png"/><Relationship Id="rId23" Type="http://schemas.openxmlformats.org/officeDocument/2006/relationships/image" Target="../media/image24.svg"/><Relationship Id="rId10" Type="http://schemas.openxmlformats.org/officeDocument/2006/relationships/image" Target="../media/image13.tiff"/><Relationship Id="rId19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Relationship Id="rId22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7" descr="bell-tower"/>
          <p:cNvPicPr>
            <a:picLocks noChangeAspect="1" noChangeArrowheads="1"/>
          </p:cNvPicPr>
          <p:nvPr/>
        </p:nvPicPr>
        <p:blipFill>
          <a:blip r:embed="rId3"/>
          <a:srcRect r="172" b="9528"/>
          <a:stretch>
            <a:fillRect/>
          </a:stretch>
        </p:blipFill>
        <p:spPr bwMode="auto">
          <a:xfrm>
            <a:off x="10478" y="2274888"/>
            <a:ext cx="2749198" cy="3485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ubtitle 2"/>
          <p:cNvSpPr>
            <a:spLocks/>
          </p:cNvSpPr>
          <p:nvPr/>
        </p:nvSpPr>
        <p:spPr bwMode="auto">
          <a:xfrm>
            <a:off x="2941581" y="2274888"/>
            <a:ext cx="6119292" cy="37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853E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buClr>
                <a:schemeClr val="bg1"/>
              </a:buClr>
              <a:buSzPct val="60000"/>
              <a:buNone/>
              <a:defRPr/>
            </a:pPr>
            <a:r>
              <a:rPr lang="en-US" altLang="en-US" sz="2000" b="1" dirty="0">
                <a:solidFill>
                  <a:schemeClr val="bg1"/>
                </a:solidFill>
                <a:latin typeface="+mn-lt"/>
              </a:rPr>
              <a:t>Presenter</a:t>
            </a:r>
          </a:p>
          <a:p>
            <a:pPr lvl="1" eaLnBrk="1" hangingPunct="1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Dr. Tommy Dang</a:t>
            </a:r>
          </a:p>
          <a:p>
            <a:pPr marL="457200" lvl="1" indent="0">
              <a:buClrTx/>
              <a:buSz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	Assistant Professor, Texas Tech University</a:t>
            </a:r>
          </a:p>
          <a:p>
            <a:pPr marL="457200" lvl="1" indent="0">
              <a:buClrTx/>
              <a:buSzTx/>
              <a:buNone/>
              <a:defRPr/>
            </a:pPr>
            <a:endParaRPr lang="en-US" altLang="en-US" sz="2000" b="1" dirty="0">
              <a:solidFill>
                <a:schemeClr val="bg1"/>
              </a:solidFill>
              <a:latin typeface="+mn-lt"/>
            </a:endParaRPr>
          </a:p>
          <a:p>
            <a:pPr marL="0" indent="0">
              <a:buClr>
                <a:srgbClr val="17375E"/>
              </a:buClr>
              <a:buSzPct val="60000"/>
              <a:buNone/>
              <a:defRPr/>
            </a:pPr>
            <a:r>
              <a:rPr lang="en-US" altLang="en-US" sz="2000" b="1" dirty="0">
                <a:solidFill>
                  <a:schemeClr val="bg1"/>
                </a:solidFill>
                <a:latin typeface="+mn-lt"/>
              </a:rPr>
              <a:t>PhD Students</a:t>
            </a:r>
          </a:p>
          <a:p>
            <a:pPr lvl="1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Ngan V. T. Nguyen</a:t>
            </a: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189470" y="1097478"/>
            <a:ext cx="9724292" cy="91000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x-none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ＭＳ Ｐゴシック" charset="-128"/>
              </a:rPr>
              <a:t>SpacePhaser</a:t>
            </a:r>
            <a:r>
              <a:rPr lang="en-US" altLang="x-none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ＭＳ Ｐゴシック" charset="-128"/>
              </a:rPr>
              <a:t>: Phase Space Embedding Visual Analytics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" y="5761548"/>
            <a:ext cx="2749198" cy="2644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Conclusion and Future work</a:t>
            </a:r>
            <a:endParaRPr lang="en-US" altLang="en-US" sz="3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17411" name="Content Placeholder 2"/>
          <p:cNvSpPr>
            <a:spLocks/>
          </p:cNvSpPr>
          <p:nvPr/>
        </p:nvSpPr>
        <p:spPr bwMode="auto">
          <a:xfrm>
            <a:off x="1371600" y="1543050"/>
            <a:ext cx="65151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506"/>
              </a:spcBef>
              <a:buClrTx/>
              <a:buSzPct val="60000"/>
              <a:buNone/>
            </a:pPr>
            <a:endParaRPr lang="en-US" altLang="en-US" sz="2100" b="1">
              <a:solidFill>
                <a:srgbClr val="00336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2EBEE0-6BC1-4F2B-9733-BE77FFB6EB84}"/>
              </a:ext>
            </a:extLst>
          </p:cNvPr>
          <p:cNvSpPr txBox="1"/>
          <p:nvPr/>
        </p:nvSpPr>
        <p:spPr>
          <a:xfrm>
            <a:off x="251658" y="1211655"/>
            <a:ext cx="8754984" cy="6036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We: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Introduced </a:t>
            </a:r>
            <a:r>
              <a:rPr lang="en-US" sz="2000" dirty="0" err="1"/>
              <a:t>SpacePhaser</a:t>
            </a:r>
            <a:r>
              <a:rPr lang="en-US" sz="2000" dirty="0"/>
              <a:t> - an interactive visual prototype for textual pattern analysis based on the dynamical system theory, not only for text analysis but also for other domain such as monitoring the CPU temperature in a high-performance computing center.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Future work: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formal study to validate our approach on different populations of users from various application domains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predictive analysis: building a multiscale hierarchical physical model based on scale dependent anisotropic random walks to incorporated into generative codes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Questions?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0A8ACE2-4AEA-4F2A-BF80-38CF519D6F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4797" y="2727017"/>
            <a:ext cx="8229600" cy="701984"/>
          </a:xfrm>
        </p:spPr>
        <p:txBody>
          <a:bodyPr>
            <a:normAutofit/>
          </a:bodyPr>
          <a:lstStyle/>
          <a:p>
            <a:pPr algn="ctr" eaLnBrk="1" hangingPunct="1">
              <a:buFont typeface="Wingdings" charset="2"/>
              <a:buNone/>
            </a:pPr>
            <a:r>
              <a:rPr lang="en-US" altLang="en-US" dirty="0">
                <a:ea typeface="ＭＳ Ｐゴシック" charset="-128"/>
              </a:rPr>
              <a:t>Email: </a:t>
            </a:r>
            <a:r>
              <a:rPr lang="en-US" altLang="en-US" dirty="0" err="1">
                <a:ea typeface="ＭＳ Ｐゴシック" charset="-128"/>
              </a:rPr>
              <a:t>Tommy.Dang@ttu.edu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7" name="Picture 6" descr="TTUtl_DblT_c2C.png">
            <a:extLst>
              <a:ext uri="{FF2B5EF4-FFF2-40B4-BE49-F238E27FC236}">
                <a16:creationId xmlns:a16="http://schemas.microsoft.com/office/drawing/2014/main" id="{BF0B0FF1-6113-4A3C-8FE1-0E3C92768C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9588" y="5824151"/>
            <a:ext cx="796444" cy="93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E605933-D142-4DA8-A5A0-AA63D504E066}"/>
              </a:ext>
            </a:extLst>
          </p:cNvPr>
          <p:cNvGrpSpPr/>
          <p:nvPr/>
        </p:nvGrpSpPr>
        <p:grpSpPr>
          <a:xfrm>
            <a:off x="425438" y="6105525"/>
            <a:ext cx="4712474" cy="519864"/>
            <a:chOff x="692138" y="5229225"/>
            <a:chExt cx="4712474" cy="519864"/>
          </a:xfrm>
        </p:grpSpPr>
        <p:sp>
          <p:nvSpPr>
            <p:cNvPr id="9" name="bk object 16">
              <a:extLst>
                <a:ext uri="{FF2B5EF4-FFF2-40B4-BE49-F238E27FC236}">
                  <a16:creationId xmlns:a16="http://schemas.microsoft.com/office/drawing/2014/main" id="{7B70D048-D948-41C8-ADBC-4B2458E30628}"/>
                </a:ext>
              </a:extLst>
            </p:cNvPr>
            <p:cNvSpPr/>
            <p:nvPr/>
          </p:nvSpPr>
          <p:spPr>
            <a:xfrm>
              <a:off x="692138" y="5229225"/>
              <a:ext cx="940230" cy="4852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CF2AA7C3-4FB9-4DB3-8758-5FB7F2D21140}"/>
                </a:ext>
              </a:extLst>
            </p:cNvPr>
            <p:cNvSpPr txBox="1">
              <a:spLocks/>
            </p:cNvSpPr>
            <p:nvPr/>
          </p:nvSpPr>
          <p:spPr>
            <a:xfrm>
              <a:off x="989837" y="5376980"/>
              <a:ext cx="4414775" cy="372109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>
              <a:lvl1pPr>
                <a:defRPr sz="2250" b="0" i="0">
                  <a:solidFill>
                    <a:srgbClr val="9E1F1F"/>
                  </a:solidFill>
                  <a:latin typeface="Calibri"/>
                  <a:ea typeface="+mj-ea"/>
                  <a:cs typeface="Calibri"/>
                </a:defRPr>
              </a:lvl1pPr>
            </a:lstStyle>
            <a:p>
              <a:pPr marL="708025" marR="0" lvl="0" indent="0" defTabSz="914400" eaLnBrk="1" fontAlgn="auto" latinLnBrk="0" hangingPunct="1">
                <a:lnSpc>
                  <a:spcPct val="100000"/>
                </a:lnSpc>
                <a:spcBef>
                  <a:spcPts val="12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50" b="0" i="0" strike="noStrike" kern="0" cap="none" spc="-55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interactive </a:t>
              </a:r>
              <a:r>
                <a:rPr kumimoji="0" lang="en-US" sz="2250" b="0" i="0" strike="noStrike" kern="0" cap="none" spc="-65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Data </a:t>
              </a:r>
              <a:r>
                <a:rPr kumimoji="0" lang="en-US" sz="2250" b="0" i="0" strike="noStrike" kern="0" cap="none" spc="-45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Visualization</a:t>
              </a:r>
              <a:r>
                <a:rPr kumimoji="0" lang="en-US" sz="2250" b="0" i="0" strike="noStrike" kern="0" cap="none" spc="135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</a:t>
              </a:r>
              <a:r>
                <a:rPr kumimoji="0" lang="en-US" sz="2250" b="0" i="0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055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+mj-lt"/>
              </a:rPr>
              <a:t>Outline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222423" y="1352510"/>
            <a:ext cx="8709141" cy="3394981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85763" indent="-385763">
              <a:lnSpc>
                <a:spcPct val="160000"/>
              </a:lnSpc>
              <a:buFont typeface="+mj-lt"/>
              <a:buAutoNum type="arabicPeriod"/>
              <a:defRPr/>
            </a:pPr>
            <a:r>
              <a:rPr lang="en-US" dirty="0">
                <a:latin typeface="+mn-lt"/>
              </a:rPr>
              <a:t>Introduction</a:t>
            </a:r>
          </a:p>
          <a:p>
            <a:pPr marL="385763" indent="-385763">
              <a:lnSpc>
                <a:spcPct val="160000"/>
              </a:lnSpc>
              <a:buFont typeface="+mj-lt"/>
              <a:buAutoNum type="arabicPeriod"/>
              <a:defRPr/>
            </a:pPr>
            <a:r>
              <a:rPr lang="en-US" dirty="0">
                <a:latin typeface="+mn-lt"/>
              </a:rPr>
              <a:t>Background and related work</a:t>
            </a:r>
          </a:p>
          <a:p>
            <a:pPr marL="385763" indent="-385763">
              <a:lnSpc>
                <a:spcPct val="160000"/>
              </a:lnSpc>
              <a:buFont typeface="+mj-lt"/>
              <a:buAutoNum type="arabicPeriod"/>
              <a:defRPr/>
            </a:pPr>
            <a:r>
              <a:rPr lang="en-US" dirty="0">
                <a:latin typeface="+mn-lt"/>
              </a:rPr>
              <a:t>User Interface and interaction</a:t>
            </a:r>
          </a:p>
          <a:p>
            <a:pPr marL="385763" indent="-385763">
              <a:lnSpc>
                <a:spcPct val="160000"/>
              </a:lnSpc>
              <a:buFont typeface="+mj-lt"/>
              <a:buAutoNum type="arabicPeriod"/>
              <a:defRPr/>
            </a:pPr>
            <a:r>
              <a:rPr lang="en-US" dirty="0">
                <a:latin typeface="+mn-lt"/>
              </a:rPr>
              <a:t>Case study</a:t>
            </a:r>
          </a:p>
          <a:p>
            <a:pPr marL="385763" indent="-385763">
              <a:lnSpc>
                <a:spcPct val="160000"/>
              </a:lnSpc>
              <a:buFont typeface="+mj-lt"/>
              <a:buAutoNum type="arabicPeriod"/>
              <a:defRPr/>
            </a:pPr>
            <a:r>
              <a:rPr lang="en-US" dirty="0">
                <a:latin typeface="+mn-lt"/>
              </a:rPr>
              <a:t>Conclusion and Future work</a:t>
            </a:r>
          </a:p>
          <a:p>
            <a:pPr marL="385763" indent="-385763">
              <a:lnSpc>
                <a:spcPct val="160000"/>
              </a:lnSpc>
              <a:buFont typeface="+mj-lt"/>
              <a:buAutoNum type="arabicPeriod"/>
              <a:defRPr/>
            </a:pPr>
            <a:endParaRPr lang="en-US" dirty="0">
              <a:latin typeface="+mn-lt"/>
            </a:endParaRPr>
          </a:p>
          <a:p>
            <a:pPr>
              <a:lnSpc>
                <a:spcPct val="160000"/>
              </a:lnSpc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500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 bwMode="auto">
          <a:xfrm>
            <a:off x="347134" y="-16354"/>
            <a:ext cx="8610600" cy="129302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Introduction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86F405D-9DF3-494F-B65F-922BDA99F1D5}"/>
              </a:ext>
            </a:extLst>
          </p:cNvPr>
          <p:cNvGrpSpPr/>
          <p:nvPr/>
        </p:nvGrpSpPr>
        <p:grpSpPr>
          <a:xfrm>
            <a:off x="-144374" y="1710753"/>
            <a:ext cx="9206914" cy="3885138"/>
            <a:chOff x="-50701" y="386247"/>
            <a:chExt cx="12268101" cy="5176899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72A1A376-EBF9-4B60-B6A8-21937CF8478E}"/>
                </a:ext>
              </a:extLst>
            </p:cNvPr>
            <p:cNvSpPr/>
            <p:nvPr/>
          </p:nvSpPr>
          <p:spPr>
            <a:xfrm>
              <a:off x="114441" y="752084"/>
              <a:ext cx="12102959" cy="4811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0" name="Rounded Rectangle 3">
              <a:extLst>
                <a:ext uri="{FF2B5EF4-FFF2-40B4-BE49-F238E27FC236}">
                  <a16:creationId xmlns:a16="http://schemas.microsoft.com/office/drawing/2014/main" id="{A4408FC5-5F85-4B3C-8998-73AA97AA613B}"/>
                </a:ext>
              </a:extLst>
            </p:cNvPr>
            <p:cNvSpPr>
              <a:spLocks/>
            </p:cNvSpPr>
            <p:nvPr/>
          </p:nvSpPr>
          <p:spPr>
            <a:xfrm>
              <a:off x="6781901" y="1177874"/>
              <a:ext cx="5321058" cy="4310899"/>
            </a:xfrm>
            <a:prstGeom prst="roundRect">
              <a:avLst>
                <a:gd name="adj" fmla="val 5637"/>
              </a:avLst>
            </a:prstGeom>
            <a:gradFill flip="none" rotWithShape="1">
              <a:gsLst>
                <a:gs pos="0">
                  <a:schemeClr val="bg1"/>
                </a:gs>
                <a:gs pos="73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cs typeface="Times New Roman" panose="02020603050405020304" pitchFamily="18" charset="0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4FEACE2-608E-4858-950E-AA500AE7CE45}"/>
                </a:ext>
              </a:extLst>
            </p:cNvPr>
            <p:cNvSpPr txBox="1"/>
            <p:nvPr/>
          </p:nvSpPr>
          <p:spPr>
            <a:xfrm>
              <a:off x="-50701" y="386247"/>
              <a:ext cx="2687437" cy="779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+mn-lt"/>
                  <a:cs typeface="Times New Roman" panose="02020603050405020304" pitchFamily="18" charset="0"/>
                </a:rPr>
                <a:t>(1) Data collecting and cleaning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4C88295-F06E-4B0A-A1C8-7B5F7BEEA1E4}"/>
                </a:ext>
              </a:extLst>
            </p:cNvPr>
            <p:cNvSpPr txBox="1"/>
            <p:nvPr/>
          </p:nvSpPr>
          <p:spPr>
            <a:xfrm>
              <a:off x="7600923" y="616120"/>
              <a:ext cx="3683014" cy="451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+mn-lt"/>
                  <a:cs typeface="Times New Roman" panose="02020603050405020304" pitchFamily="18" charset="0"/>
                </a:rPr>
                <a:t>(3) Data visualization</a:t>
              </a:r>
            </a:p>
          </p:txBody>
        </p:sp>
        <p:sp>
          <p:nvSpPr>
            <p:cNvPr id="203" name="Right Arrow 7">
              <a:extLst>
                <a:ext uri="{FF2B5EF4-FFF2-40B4-BE49-F238E27FC236}">
                  <a16:creationId xmlns:a16="http://schemas.microsoft.com/office/drawing/2014/main" id="{E863E66A-03E8-477F-B88E-9DAD78121FB2}"/>
                </a:ext>
              </a:extLst>
            </p:cNvPr>
            <p:cNvSpPr/>
            <p:nvPr/>
          </p:nvSpPr>
          <p:spPr>
            <a:xfrm>
              <a:off x="6016410" y="3172680"/>
              <a:ext cx="685800" cy="187726"/>
            </a:xfrm>
            <a:prstGeom prst="rightArrow">
              <a:avLst>
                <a:gd name="adj1" fmla="val 50000"/>
                <a:gd name="adj2" fmla="val 80601"/>
              </a:avLst>
            </a:prstGeom>
            <a:solidFill>
              <a:schemeClr val="bg2">
                <a:lumMod val="50000"/>
              </a:schemeClr>
            </a:solidFill>
            <a:ln w="3175">
              <a:solidFill>
                <a:schemeClr val="tx1"/>
              </a:solidFill>
            </a:ln>
            <a:effectLst>
              <a:outerShdw blurRad="50800" dist="50800" dir="5400000" algn="t" rotWithShape="0">
                <a:schemeClr val="tx1">
                  <a:lumMod val="50000"/>
                  <a:lumOff val="50000"/>
                </a:schemeClr>
              </a:outerShdw>
            </a:effectLst>
            <a:scene3d>
              <a:camera prst="orthographicFront"/>
              <a:lightRig rig="brightRoom" dir="t">
                <a:rot lat="0" lon="0" rev="10800000"/>
              </a:lightRig>
            </a:scene3d>
            <a:sp3d extrusionH="127000" prstMaterial="powder">
              <a:bevelT w="101600" prst="riblet"/>
              <a:bevelB prst="angle"/>
              <a:extrusionClr>
                <a:schemeClr val="bg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cs typeface="Times New Roman" panose="02020603050405020304" pitchFamily="18" charset="0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42E722FE-EB71-47AE-8413-2ACD7AFE97CE}"/>
                </a:ext>
              </a:extLst>
            </p:cNvPr>
            <p:cNvSpPr txBox="1"/>
            <p:nvPr/>
          </p:nvSpPr>
          <p:spPr>
            <a:xfrm>
              <a:off x="2991557" y="461026"/>
              <a:ext cx="2937728" cy="779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+mn-lt"/>
                  <a:cs typeface="Times New Roman" panose="02020603050405020304" pitchFamily="18" charset="0"/>
                </a:rPr>
                <a:t>(2) Data processing and mining</a:t>
              </a:r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C28710EE-FF34-4D11-8EEC-2AF67DCFF487}"/>
                </a:ext>
              </a:extLst>
            </p:cNvPr>
            <p:cNvGrpSpPr/>
            <p:nvPr/>
          </p:nvGrpSpPr>
          <p:grpSpPr>
            <a:xfrm>
              <a:off x="6944575" y="1294854"/>
              <a:ext cx="2471077" cy="1907660"/>
              <a:chOff x="6481170" y="1205514"/>
              <a:chExt cx="2471077" cy="1780177"/>
            </a:xfrm>
          </p:grpSpPr>
          <p:pic>
            <p:nvPicPr>
              <p:cNvPr id="278" name="Picture 277">
                <a:extLst>
                  <a:ext uri="{FF2B5EF4-FFF2-40B4-BE49-F238E27FC236}">
                    <a16:creationId xmlns:a16="http://schemas.microsoft.com/office/drawing/2014/main" id="{778B8CA0-79AA-4415-94B5-B9EE14C7E9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3" t="17423" r="2070" b="3285"/>
              <a:stretch/>
            </p:blipFill>
            <p:spPr>
              <a:xfrm>
                <a:off x="6531947" y="1524700"/>
                <a:ext cx="2420300" cy="1460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FB00C50A-C872-4E06-83BF-C0C8D59B0005}"/>
                  </a:ext>
                </a:extLst>
              </p:cNvPr>
              <p:cNvGrpSpPr/>
              <p:nvPr/>
            </p:nvGrpSpPr>
            <p:grpSpPr>
              <a:xfrm>
                <a:off x="6481170" y="1205514"/>
                <a:ext cx="2471076" cy="903266"/>
                <a:chOff x="6586929" y="1275554"/>
                <a:chExt cx="2471076" cy="903266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78B90BAC-B11D-4491-9EE7-9CAE394919E9}"/>
                    </a:ext>
                  </a:extLst>
                </p:cNvPr>
                <p:cNvSpPr txBox="1"/>
                <p:nvPr/>
              </p:nvSpPr>
              <p:spPr>
                <a:xfrm>
                  <a:off x="6586929" y="1275554"/>
                  <a:ext cx="1939900" cy="3252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+mn-lt"/>
                      <a:cs typeface="Times New Roman" panose="02020603050405020304" pitchFamily="18" charset="0"/>
                    </a:rPr>
                    <a:t>Dynamic word cloud</a:t>
                  </a:r>
                </a:p>
              </p:txBody>
            </p:sp>
            <p:grpSp>
              <p:nvGrpSpPr>
                <p:cNvPr id="281" name="Group 280">
                  <a:extLst>
                    <a:ext uri="{FF2B5EF4-FFF2-40B4-BE49-F238E27FC236}">
                      <a16:creationId xmlns:a16="http://schemas.microsoft.com/office/drawing/2014/main" id="{EA13C6FF-6F8B-4FCB-A900-24999E46E988}"/>
                    </a:ext>
                  </a:extLst>
                </p:cNvPr>
                <p:cNvGrpSpPr/>
                <p:nvPr/>
              </p:nvGrpSpPr>
              <p:grpSpPr>
                <a:xfrm>
                  <a:off x="8749166" y="1850401"/>
                  <a:ext cx="308839" cy="328419"/>
                  <a:chOff x="8842210" y="1527769"/>
                  <a:chExt cx="308839" cy="328419"/>
                </a:xfrm>
              </p:grpSpPr>
              <p:sp>
                <p:nvSpPr>
                  <p:cNvPr id="282" name="Rounded Rectangle 14">
                    <a:extLst>
                      <a:ext uri="{FF2B5EF4-FFF2-40B4-BE49-F238E27FC236}">
                        <a16:creationId xmlns:a16="http://schemas.microsoft.com/office/drawing/2014/main" id="{762CE019-1209-485F-94FB-E24721E67BB1}"/>
                      </a:ext>
                    </a:extLst>
                  </p:cNvPr>
                  <p:cNvSpPr/>
                  <p:nvPr/>
                </p:nvSpPr>
                <p:spPr>
                  <a:xfrm>
                    <a:off x="8865466" y="1527769"/>
                    <a:ext cx="285583" cy="77814"/>
                  </a:xfrm>
                  <a:prstGeom prst="round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3" name="Rounded Rectangle 15">
                    <a:extLst>
                      <a:ext uri="{FF2B5EF4-FFF2-40B4-BE49-F238E27FC236}">
                        <a16:creationId xmlns:a16="http://schemas.microsoft.com/office/drawing/2014/main" id="{5A31CFF8-01B9-4831-90F1-9F2186944DE5}"/>
                      </a:ext>
                    </a:extLst>
                  </p:cNvPr>
                  <p:cNvSpPr/>
                  <p:nvPr/>
                </p:nvSpPr>
                <p:spPr>
                  <a:xfrm>
                    <a:off x="8842210" y="1784993"/>
                    <a:ext cx="287172" cy="71195"/>
                  </a:xfrm>
                  <a:prstGeom prst="roundRect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sp>
          <p:nvSpPr>
            <p:cNvPr id="206" name="Rounded Rectangle 16">
              <a:extLst>
                <a:ext uri="{FF2B5EF4-FFF2-40B4-BE49-F238E27FC236}">
                  <a16:creationId xmlns:a16="http://schemas.microsoft.com/office/drawing/2014/main" id="{F4B6E95F-74BD-4549-8DF7-79059DA10152}"/>
                </a:ext>
              </a:extLst>
            </p:cNvPr>
            <p:cNvSpPr>
              <a:spLocks/>
            </p:cNvSpPr>
            <p:nvPr/>
          </p:nvSpPr>
          <p:spPr>
            <a:xfrm>
              <a:off x="215949" y="1198100"/>
              <a:ext cx="2195186" cy="4290673"/>
            </a:xfrm>
            <a:prstGeom prst="roundRect">
              <a:avLst>
                <a:gd name="adj" fmla="val 5637"/>
              </a:avLst>
            </a:prstGeom>
            <a:gradFill flip="none" rotWithShape="1">
              <a:gsLst>
                <a:gs pos="0">
                  <a:schemeClr val="bg1"/>
                </a:gs>
                <a:gs pos="73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cs typeface="Times New Roman" panose="02020603050405020304" pitchFamily="18" charset="0"/>
              </a:endParaRPr>
            </a:p>
          </p:txBody>
        </p:sp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176D7A2B-A8FB-427E-AE6E-916BBF997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095" y="1414176"/>
              <a:ext cx="1789950" cy="22672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8E454294-03D6-415C-BF57-3F347EC52122}"/>
                </a:ext>
              </a:extLst>
            </p:cNvPr>
            <p:cNvSpPr txBox="1"/>
            <p:nvPr/>
          </p:nvSpPr>
          <p:spPr>
            <a:xfrm>
              <a:off x="1039237" y="3144390"/>
              <a:ext cx="530418" cy="533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n-lt"/>
                  <a:cs typeface="Times New Roman" panose="02020603050405020304" pitchFamily="18" charset="0"/>
                </a:rPr>
                <a:t>…</a:t>
              </a:r>
            </a:p>
          </p:txBody>
        </p:sp>
        <p:pic>
          <p:nvPicPr>
            <p:cNvPr id="209" name="Picture 2" descr="Image result for reddit logo">
              <a:extLst>
                <a:ext uri="{FF2B5EF4-FFF2-40B4-BE49-F238E27FC236}">
                  <a16:creationId xmlns:a16="http://schemas.microsoft.com/office/drawing/2014/main" id="{EAC539C3-7078-4CAA-865F-9F861CF946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64" t="19162" r="7678" b="24852"/>
            <a:stretch/>
          </p:blipFill>
          <p:spPr bwMode="auto">
            <a:xfrm>
              <a:off x="553690" y="4620479"/>
              <a:ext cx="1478656" cy="56595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34719CD6-212D-4073-9475-440EECB97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6019" y="1800500"/>
              <a:ext cx="1080992" cy="58634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15783893-F18D-4F52-A66C-C46F9390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7820" y="3739383"/>
              <a:ext cx="1273253" cy="59453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2475FA74-0AD6-467E-BCAD-E10C4D282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8188" y="2519565"/>
              <a:ext cx="840189" cy="79205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CE046805-8EF2-436B-A07E-BF0A9688C8B0}"/>
                </a:ext>
              </a:extLst>
            </p:cNvPr>
            <p:cNvSpPr txBox="1"/>
            <p:nvPr/>
          </p:nvSpPr>
          <p:spPr>
            <a:xfrm>
              <a:off x="9809613" y="3274085"/>
              <a:ext cx="2205912" cy="348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latin typeface="+mn-lt"/>
                  <a:cs typeface="Times New Roman" panose="02020603050405020304" pitchFamily="18" charset="0"/>
                </a:rPr>
                <a:t>Phase space network</a:t>
              </a:r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F18C7B7-00E9-4ECC-BEFC-B6B0F372197B}"/>
                </a:ext>
              </a:extLst>
            </p:cNvPr>
            <p:cNvGrpSpPr/>
            <p:nvPr/>
          </p:nvGrpSpPr>
          <p:grpSpPr>
            <a:xfrm>
              <a:off x="9586788" y="3648452"/>
              <a:ext cx="2337933" cy="1587643"/>
              <a:chOff x="6994235" y="3655486"/>
              <a:chExt cx="2441857" cy="1553957"/>
            </a:xfrm>
          </p:grpSpPr>
          <p:pic>
            <p:nvPicPr>
              <p:cNvPr id="273" name="Picture 272">
                <a:extLst>
                  <a:ext uri="{FF2B5EF4-FFF2-40B4-BE49-F238E27FC236}">
                    <a16:creationId xmlns:a16="http://schemas.microsoft.com/office/drawing/2014/main" id="{E888F7FF-AD2B-46A6-84AE-246AC0E6D9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46158" t="48695" r="35682" b="22858"/>
              <a:stretch/>
            </p:blipFill>
            <p:spPr>
              <a:xfrm>
                <a:off x="6994235" y="3655486"/>
                <a:ext cx="2441857" cy="155395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74" name="Rounded Rectangle 28">
                <a:extLst>
                  <a:ext uri="{FF2B5EF4-FFF2-40B4-BE49-F238E27FC236}">
                    <a16:creationId xmlns:a16="http://schemas.microsoft.com/office/drawing/2014/main" id="{34508408-0750-43E9-B09F-A74012294FAD}"/>
                  </a:ext>
                </a:extLst>
              </p:cNvPr>
              <p:cNvSpPr/>
              <p:nvPr/>
            </p:nvSpPr>
            <p:spPr>
              <a:xfrm>
                <a:off x="7507841" y="4567500"/>
                <a:ext cx="544731" cy="117761"/>
              </a:xfrm>
              <a:prstGeom prst="round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69BD512B-FA51-4DFC-9592-18F105C6D9D4}"/>
                  </a:ext>
                </a:extLst>
              </p:cNvPr>
              <p:cNvSpPr txBox="1"/>
              <p:nvPr/>
            </p:nvSpPr>
            <p:spPr>
              <a:xfrm>
                <a:off x="7466253" y="4525728"/>
                <a:ext cx="660802" cy="200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>
                    <a:latin typeface="+mn-lt"/>
                    <a:cs typeface="Arial" panose="020B0604020202020204" pitchFamily="34" charset="0"/>
                  </a:rPr>
                  <a:t>sandy hook</a:t>
                </a:r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D6A08FD8-34DA-489F-9137-7CFCD6D68D40}"/>
                  </a:ext>
                </a:extLst>
              </p:cNvPr>
              <p:cNvSpPr txBox="1"/>
              <p:nvPr/>
            </p:nvSpPr>
            <p:spPr>
              <a:xfrm>
                <a:off x="8085181" y="4673626"/>
                <a:ext cx="645184" cy="200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 err="1">
                    <a:latin typeface="+mn-lt"/>
                    <a:cs typeface="Arial" panose="020B0604020202020204" pitchFamily="34" charset="0"/>
                  </a:rPr>
                  <a:t>adam</a:t>
                </a:r>
                <a:r>
                  <a:rPr lang="en-US" sz="400" b="1" dirty="0">
                    <a:latin typeface="+mn-lt"/>
                    <a:cs typeface="Arial" panose="020B0604020202020204" pitchFamily="34" charset="0"/>
                  </a:rPr>
                  <a:t> </a:t>
                </a:r>
                <a:r>
                  <a:rPr lang="en-US" sz="400" b="1" dirty="0" err="1">
                    <a:latin typeface="+mn-lt"/>
                    <a:cs typeface="Arial" panose="020B0604020202020204" pitchFamily="34" charset="0"/>
                  </a:rPr>
                  <a:t>lanza</a:t>
                </a:r>
                <a:endParaRPr lang="en-US" sz="400" b="1" dirty="0"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277" name="Rounded Rectangle 33">
                <a:extLst>
                  <a:ext uri="{FF2B5EF4-FFF2-40B4-BE49-F238E27FC236}">
                    <a16:creationId xmlns:a16="http://schemas.microsoft.com/office/drawing/2014/main" id="{F186136D-BC60-4FCA-9884-DA2E53D9828D}"/>
                  </a:ext>
                </a:extLst>
              </p:cNvPr>
              <p:cNvSpPr/>
              <p:nvPr/>
            </p:nvSpPr>
            <p:spPr>
              <a:xfrm>
                <a:off x="8132746" y="4712727"/>
                <a:ext cx="562799" cy="129691"/>
              </a:xfrm>
              <a:prstGeom prst="roundRect">
                <a:avLst/>
              </a:prstGeom>
              <a:noFill/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E2843D0A-34B9-4BE3-81EE-91FDA19643AF}"/>
                </a:ext>
              </a:extLst>
            </p:cNvPr>
            <p:cNvSpPr txBox="1"/>
            <p:nvPr/>
          </p:nvSpPr>
          <p:spPr>
            <a:xfrm>
              <a:off x="10955649" y="1294854"/>
              <a:ext cx="1059875" cy="348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>
                  <a:latin typeface="+mn-lt"/>
                  <a:cs typeface="Times New Roman" panose="02020603050405020304" pitchFamily="18" charset="0"/>
                </a:rPr>
                <a:t>Hate map</a:t>
              </a:r>
            </a:p>
          </p:txBody>
        </p:sp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B8177B5F-3BA0-495C-9218-1410F8C91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9714" y="1636898"/>
              <a:ext cx="2325006" cy="1553958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7" name="Rectangle 2066">
              <a:extLst>
                <a:ext uri="{FF2B5EF4-FFF2-40B4-BE49-F238E27FC236}">
                  <a16:creationId xmlns:a16="http://schemas.microsoft.com/office/drawing/2014/main" id="{EA90F9A4-C6B0-450C-8932-70ED2C27EA71}"/>
                </a:ext>
              </a:extLst>
            </p:cNvPr>
            <p:cNvSpPr/>
            <p:nvPr/>
          </p:nvSpPr>
          <p:spPr>
            <a:xfrm>
              <a:off x="10445825" y="2060547"/>
              <a:ext cx="1428113" cy="739908"/>
            </a:xfrm>
            <a:custGeom>
              <a:avLst/>
              <a:gdLst>
                <a:gd name="connsiteX0" fmla="*/ 0 w 1399539"/>
                <a:gd name="connsiteY0" fmla="*/ 0 h 379148"/>
                <a:gd name="connsiteX1" fmla="*/ 1399539 w 1399539"/>
                <a:gd name="connsiteY1" fmla="*/ 0 h 379148"/>
                <a:gd name="connsiteX2" fmla="*/ 1399539 w 1399539"/>
                <a:gd name="connsiteY2" fmla="*/ 379148 h 379148"/>
                <a:gd name="connsiteX3" fmla="*/ 0 w 1399539"/>
                <a:gd name="connsiteY3" fmla="*/ 379148 h 379148"/>
                <a:gd name="connsiteX4" fmla="*/ 0 w 1399539"/>
                <a:gd name="connsiteY4" fmla="*/ 0 h 379148"/>
                <a:gd name="connsiteX0" fmla="*/ 0 w 1399539"/>
                <a:gd name="connsiteY0" fmla="*/ 157163 h 536311"/>
                <a:gd name="connsiteX1" fmla="*/ 1228089 w 1399539"/>
                <a:gd name="connsiteY1" fmla="*/ 0 h 536311"/>
                <a:gd name="connsiteX2" fmla="*/ 1399539 w 1399539"/>
                <a:gd name="connsiteY2" fmla="*/ 536311 h 536311"/>
                <a:gd name="connsiteX3" fmla="*/ 0 w 1399539"/>
                <a:gd name="connsiteY3" fmla="*/ 536311 h 536311"/>
                <a:gd name="connsiteX4" fmla="*/ 0 w 1399539"/>
                <a:gd name="connsiteY4" fmla="*/ 157163 h 536311"/>
                <a:gd name="connsiteX0" fmla="*/ 0 w 1403111"/>
                <a:gd name="connsiteY0" fmla="*/ 157163 h 536311"/>
                <a:gd name="connsiteX1" fmla="*/ 1228089 w 1403111"/>
                <a:gd name="connsiteY1" fmla="*/ 0 h 536311"/>
                <a:gd name="connsiteX2" fmla="*/ 1403111 w 1403111"/>
                <a:gd name="connsiteY2" fmla="*/ 179124 h 536311"/>
                <a:gd name="connsiteX3" fmla="*/ 0 w 1403111"/>
                <a:gd name="connsiteY3" fmla="*/ 536311 h 536311"/>
                <a:gd name="connsiteX4" fmla="*/ 0 w 1403111"/>
                <a:gd name="connsiteY4" fmla="*/ 157163 h 536311"/>
                <a:gd name="connsiteX0" fmla="*/ 0 w 1403111"/>
                <a:gd name="connsiteY0" fmla="*/ 157163 h 739908"/>
                <a:gd name="connsiteX1" fmla="*/ 1228089 w 1403111"/>
                <a:gd name="connsiteY1" fmla="*/ 0 h 739908"/>
                <a:gd name="connsiteX2" fmla="*/ 1403111 w 1403111"/>
                <a:gd name="connsiteY2" fmla="*/ 179124 h 739908"/>
                <a:gd name="connsiteX3" fmla="*/ 614362 w 1403111"/>
                <a:gd name="connsiteY3" fmla="*/ 739908 h 739908"/>
                <a:gd name="connsiteX4" fmla="*/ 0 w 1403111"/>
                <a:gd name="connsiteY4" fmla="*/ 157163 h 739908"/>
                <a:gd name="connsiteX0" fmla="*/ 0 w 1420970"/>
                <a:gd name="connsiteY0" fmla="*/ 157163 h 739908"/>
                <a:gd name="connsiteX1" fmla="*/ 1228089 w 1420970"/>
                <a:gd name="connsiteY1" fmla="*/ 0 h 739908"/>
                <a:gd name="connsiteX2" fmla="*/ 1420970 w 1420970"/>
                <a:gd name="connsiteY2" fmla="*/ 182696 h 739908"/>
                <a:gd name="connsiteX3" fmla="*/ 614362 w 1420970"/>
                <a:gd name="connsiteY3" fmla="*/ 739908 h 739908"/>
                <a:gd name="connsiteX4" fmla="*/ 0 w 1420970"/>
                <a:gd name="connsiteY4" fmla="*/ 157163 h 739908"/>
                <a:gd name="connsiteX0" fmla="*/ 0 w 1428113"/>
                <a:gd name="connsiteY0" fmla="*/ 150019 h 739908"/>
                <a:gd name="connsiteX1" fmla="*/ 1235232 w 1428113"/>
                <a:gd name="connsiteY1" fmla="*/ 0 h 739908"/>
                <a:gd name="connsiteX2" fmla="*/ 1428113 w 1428113"/>
                <a:gd name="connsiteY2" fmla="*/ 182696 h 739908"/>
                <a:gd name="connsiteX3" fmla="*/ 621505 w 1428113"/>
                <a:gd name="connsiteY3" fmla="*/ 739908 h 739908"/>
                <a:gd name="connsiteX4" fmla="*/ 0 w 1428113"/>
                <a:gd name="connsiteY4" fmla="*/ 150019 h 739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113" h="739908">
                  <a:moveTo>
                    <a:pt x="0" y="150019"/>
                  </a:moveTo>
                  <a:lnTo>
                    <a:pt x="1235232" y="0"/>
                  </a:lnTo>
                  <a:lnTo>
                    <a:pt x="1428113" y="182696"/>
                  </a:lnTo>
                  <a:lnTo>
                    <a:pt x="621505" y="739908"/>
                  </a:lnTo>
                  <a:lnTo>
                    <a:pt x="0" y="150019"/>
                  </a:lnTo>
                  <a:close/>
                </a:path>
              </a:pathLst>
            </a:custGeom>
            <a:solidFill>
              <a:srgbClr val="C00000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cs typeface="Times New Roman" panose="02020603050405020304" pitchFamily="18" charset="0"/>
              </a:endParaRPr>
            </a:p>
          </p:txBody>
        </p:sp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5C422B40-0C02-4832-BDE1-86B758830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89054" t="19354" r="2089" b="69341"/>
            <a:stretch/>
          </p:blipFill>
          <p:spPr>
            <a:xfrm>
              <a:off x="11667333" y="2052126"/>
              <a:ext cx="214663" cy="199831"/>
            </a:xfrm>
            <a:prstGeom prst="rect">
              <a:avLst/>
            </a:prstGeom>
          </p:spPr>
        </p:pic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6946121E-BB21-463B-BD3B-67334353981D}"/>
                </a:ext>
              </a:extLst>
            </p:cNvPr>
            <p:cNvGrpSpPr/>
            <p:nvPr/>
          </p:nvGrpSpPr>
          <p:grpSpPr>
            <a:xfrm>
              <a:off x="10453947" y="2217774"/>
              <a:ext cx="655390" cy="594360"/>
              <a:chOff x="10245817" y="2106814"/>
              <a:chExt cx="655390" cy="594360"/>
            </a:xfrm>
          </p:grpSpPr>
          <p:pic>
            <p:nvPicPr>
              <p:cNvPr id="268" name="Picture 267">
                <a:extLst>
                  <a:ext uri="{FF2B5EF4-FFF2-40B4-BE49-F238E27FC236}">
                    <a16:creationId xmlns:a16="http://schemas.microsoft.com/office/drawing/2014/main" id="{59FA3912-592B-471B-8E80-A3DD6C7340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192" t="26192" r="32564" b="38289"/>
              <a:stretch/>
            </p:blipFill>
            <p:spPr>
              <a:xfrm>
                <a:off x="10251983" y="2106814"/>
                <a:ext cx="649224" cy="594360"/>
              </a:xfrm>
              <a:prstGeom prst="rect">
                <a:avLst/>
              </a:prstGeom>
            </p:spPr>
          </p:pic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4F7EBFC4-8941-4B42-95C1-D52D3D72CFCC}"/>
                  </a:ext>
                </a:extLst>
              </p:cNvPr>
              <p:cNvSpPr txBox="1"/>
              <p:nvPr/>
            </p:nvSpPr>
            <p:spPr>
              <a:xfrm>
                <a:off x="10245817" y="2334124"/>
                <a:ext cx="314417" cy="143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" dirty="0">
                    <a:solidFill>
                      <a:schemeClr val="bg1"/>
                    </a:solidFill>
                    <a:latin typeface="+mn-lt"/>
                    <a:cs typeface="Times New Roman" panose="02020603050405020304" pitchFamily="18" charset="0"/>
                  </a:rPr>
                  <a:t>new town</a:t>
                </a:r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0751B347-2726-4C41-AF1F-03AF516609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76348" y="2459888"/>
                <a:ext cx="27432" cy="27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EE653054-6276-41FA-85EF-56056797BF68}"/>
                  </a:ext>
                </a:extLst>
              </p:cNvPr>
              <p:cNvSpPr txBox="1"/>
              <p:nvPr/>
            </p:nvSpPr>
            <p:spPr>
              <a:xfrm>
                <a:off x="10264125" y="2204042"/>
                <a:ext cx="405883" cy="865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/>
                  </a:gs>
                  <a:gs pos="73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l="50000" t="130000" r="50000" b="-30000"/>
                </a:path>
              </a:gradFill>
              <a:ln>
                <a:solidFill>
                  <a:schemeClr val="tx1"/>
                </a:solidFill>
              </a:ln>
              <a:effectLst>
                <a:glow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none" lIns="45720" tIns="0" rIns="45720" bIns="0" rtlCol="0" anchor="t" anchorCtr="0">
                <a:spAutoFit/>
              </a:bodyPr>
              <a:lstStyle/>
              <a:p>
                <a:r>
                  <a:rPr lang="en-US" sz="300" dirty="0" err="1">
                    <a:solidFill>
                      <a:sysClr val="windowText" lastClr="000000"/>
                    </a:solidFill>
                    <a:latin typeface="+mn-lt"/>
                    <a:cs typeface="Arial" panose="020B0604020202020204" pitchFamily="34" charset="0"/>
                  </a:rPr>
                  <a:t>adam</a:t>
                </a:r>
                <a:r>
                  <a:rPr lang="en-US" sz="300" dirty="0">
                    <a:solidFill>
                      <a:sysClr val="windowText" lastClr="000000"/>
                    </a:solidFill>
                    <a:latin typeface="+mn-lt"/>
                    <a:cs typeface="Arial" panose="020B0604020202020204" pitchFamily="34" charset="0"/>
                  </a:rPr>
                  <a:t> </a:t>
                </a:r>
                <a:r>
                  <a:rPr lang="en-US" sz="300" dirty="0" err="1">
                    <a:solidFill>
                      <a:sysClr val="windowText" lastClr="000000"/>
                    </a:solidFill>
                    <a:latin typeface="+mn-lt"/>
                    <a:cs typeface="Arial" panose="020B0604020202020204" pitchFamily="34" charset="0"/>
                  </a:rPr>
                  <a:t>lanza</a:t>
                </a:r>
                <a:endParaRPr lang="en-US" sz="300" dirty="0">
                  <a:solidFill>
                    <a:sysClr val="windowText" lastClr="000000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9D1C3BB3-5A4E-4CA5-A3E3-A57E582E2226}"/>
                  </a:ext>
                </a:extLst>
              </p:cNvPr>
              <p:cNvSpPr txBox="1"/>
              <p:nvPr/>
            </p:nvSpPr>
            <p:spPr>
              <a:xfrm>
                <a:off x="10258506" y="2512991"/>
                <a:ext cx="403624" cy="865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/>
                  </a:gs>
                  <a:gs pos="73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l="50000" t="130000" r="50000" b="-30000"/>
                </a:path>
              </a:gradFill>
              <a:ln>
                <a:solidFill>
                  <a:schemeClr val="tx1"/>
                </a:solidFill>
              </a:ln>
              <a:effectLst>
                <a:glow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none" lIns="45720" tIns="0" rIns="45720" bIns="0" rtlCol="0" anchor="t" anchorCtr="0">
                <a:spAutoFit/>
              </a:bodyPr>
              <a:lstStyle/>
              <a:p>
                <a:r>
                  <a:rPr lang="en-US" sz="300" dirty="0">
                    <a:solidFill>
                      <a:sysClr val="windowText" lastClr="000000"/>
                    </a:solidFill>
                    <a:latin typeface="+mn-lt"/>
                    <a:cs typeface="Arial" panose="020B0604020202020204" pitchFamily="34" charset="0"/>
                  </a:rPr>
                  <a:t>sandy hook</a:t>
                </a: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E4C58F22-9B64-4E76-AA4F-3E80B324447B}"/>
                </a:ext>
              </a:extLst>
            </p:cNvPr>
            <p:cNvGrpSpPr/>
            <p:nvPr/>
          </p:nvGrpSpPr>
          <p:grpSpPr>
            <a:xfrm>
              <a:off x="7020414" y="3630427"/>
              <a:ext cx="2357136" cy="1571692"/>
              <a:chOff x="12876091" y="3678833"/>
              <a:chExt cx="2357136" cy="1571692"/>
            </a:xfrm>
          </p:grpSpPr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746B4712-8256-4EBA-9743-FACA7286C1B6}"/>
                  </a:ext>
                </a:extLst>
              </p:cNvPr>
              <p:cNvSpPr/>
              <p:nvPr/>
            </p:nvSpPr>
            <p:spPr>
              <a:xfrm>
                <a:off x="12876091" y="3678833"/>
                <a:ext cx="2357136" cy="157169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cs typeface="Times New Roman" panose="02020603050405020304" pitchFamily="18" charset="0"/>
                </a:endParaRPr>
              </a:p>
            </p:txBody>
          </p:sp>
          <p:pic>
            <p:nvPicPr>
              <p:cNvPr id="267" name="Picture 266">
                <a:extLst>
                  <a:ext uri="{FF2B5EF4-FFF2-40B4-BE49-F238E27FC236}">
                    <a16:creationId xmlns:a16="http://schemas.microsoft.com/office/drawing/2014/main" id="{001716EA-54C5-412C-BBC9-D95C4F4AA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1357" t="38566" r="75988" b="6852"/>
              <a:stretch/>
            </p:blipFill>
            <p:spPr>
              <a:xfrm>
                <a:off x="13210384" y="3693572"/>
                <a:ext cx="1575734" cy="1542274"/>
              </a:xfrm>
              <a:prstGeom prst="rect">
                <a:avLst/>
              </a:prstGeom>
            </p:spPr>
          </p:pic>
        </p:grpSp>
        <p:sp>
          <p:nvSpPr>
            <p:cNvPr id="221" name="Right Arrow 49">
              <a:extLst>
                <a:ext uri="{FF2B5EF4-FFF2-40B4-BE49-F238E27FC236}">
                  <a16:creationId xmlns:a16="http://schemas.microsoft.com/office/drawing/2014/main" id="{53B69E8E-B62E-4C5D-8F17-C741D42DF60E}"/>
                </a:ext>
              </a:extLst>
            </p:cNvPr>
            <p:cNvSpPr/>
            <p:nvPr/>
          </p:nvSpPr>
          <p:spPr>
            <a:xfrm rot="868776">
              <a:off x="2146064" y="2277280"/>
              <a:ext cx="770216" cy="173736"/>
            </a:xfrm>
            <a:prstGeom prst="rightArrow">
              <a:avLst>
                <a:gd name="adj1" fmla="val 44870"/>
                <a:gd name="adj2" fmla="val 80601"/>
              </a:avLst>
            </a:prstGeom>
            <a:solidFill>
              <a:schemeClr val="bg2">
                <a:lumMod val="50000"/>
              </a:schemeClr>
            </a:solidFill>
            <a:ln w="3175">
              <a:solidFill>
                <a:schemeClr val="tx1"/>
              </a:solidFill>
            </a:ln>
            <a:effectLst>
              <a:outerShdw blurRad="50800" dist="50800" dir="5400000" algn="t" rotWithShape="0">
                <a:schemeClr val="tx1">
                  <a:lumMod val="50000"/>
                  <a:lumOff val="50000"/>
                </a:schemeClr>
              </a:outerShdw>
            </a:effectLst>
            <a:scene3d>
              <a:camera prst="orthographicFront"/>
              <a:lightRig rig="brightRoom" dir="t">
                <a:rot lat="0" lon="0" rev="10800000"/>
              </a:lightRig>
            </a:scene3d>
            <a:sp3d extrusionH="127000" prstMaterial="powder">
              <a:bevelT w="101600" prst="riblet"/>
              <a:bevelB prst="angle"/>
              <a:extrusionClr>
                <a:schemeClr val="bg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cs typeface="Times New Roman" panose="02020603050405020304" pitchFamily="18" charset="0"/>
              </a:endParaRPr>
            </a:p>
          </p:txBody>
        </p:sp>
        <p:sp>
          <p:nvSpPr>
            <p:cNvPr id="222" name="Right Arrow 50">
              <a:extLst>
                <a:ext uri="{FF2B5EF4-FFF2-40B4-BE49-F238E27FC236}">
                  <a16:creationId xmlns:a16="http://schemas.microsoft.com/office/drawing/2014/main" id="{F22D0CFC-BFC3-43DF-A0C4-DDE11EE2BE08}"/>
                </a:ext>
              </a:extLst>
            </p:cNvPr>
            <p:cNvSpPr/>
            <p:nvPr/>
          </p:nvSpPr>
          <p:spPr>
            <a:xfrm rot="683525">
              <a:off x="2072620" y="2848619"/>
              <a:ext cx="822960" cy="173736"/>
            </a:xfrm>
            <a:prstGeom prst="rightArrow">
              <a:avLst>
                <a:gd name="adj1" fmla="val 44870"/>
                <a:gd name="adj2" fmla="val 80601"/>
              </a:avLst>
            </a:prstGeom>
            <a:solidFill>
              <a:schemeClr val="bg2">
                <a:lumMod val="50000"/>
              </a:schemeClr>
            </a:solidFill>
            <a:ln w="3175">
              <a:solidFill>
                <a:schemeClr val="tx1"/>
              </a:solidFill>
            </a:ln>
            <a:effectLst>
              <a:outerShdw blurRad="50800" dist="50800" dir="5400000" algn="t" rotWithShape="0">
                <a:schemeClr val="tx1">
                  <a:lumMod val="50000"/>
                  <a:lumOff val="50000"/>
                </a:schemeClr>
              </a:outerShdw>
            </a:effectLst>
            <a:scene3d>
              <a:camera prst="orthographicFront"/>
              <a:lightRig rig="brightRoom" dir="t">
                <a:rot lat="0" lon="0" rev="10800000"/>
              </a:lightRig>
            </a:scene3d>
            <a:sp3d extrusionH="127000" prstMaterial="powder">
              <a:bevelT w="101600" prst="riblet"/>
              <a:bevelB prst="angle"/>
              <a:extrusionClr>
                <a:schemeClr val="bg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cs typeface="Times New Roman" panose="02020603050405020304" pitchFamily="18" charset="0"/>
              </a:endParaRPr>
            </a:p>
          </p:txBody>
        </p:sp>
        <p:sp>
          <p:nvSpPr>
            <p:cNvPr id="223" name="Right Arrow 51">
              <a:extLst>
                <a:ext uri="{FF2B5EF4-FFF2-40B4-BE49-F238E27FC236}">
                  <a16:creationId xmlns:a16="http://schemas.microsoft.com/office/drawing/2014/main" id="{8B2C0A1D-891A-495E-A961-8D0A27CC6AFE}"/>
                </a:ext>
              </a:extLst>
            </p:cNvPr>
            <p:cNvSpPr/>
            <p:nvPr/>
          </p:nvSpPr>
          <p:spPr>
            <a:xfrm rot="20953775">
              <a:off x="2076130" y="3923844"/>
              <a:ext cx="822960" cy="173736"/>
            </a:xfrm>
            <a:prstGeom prst="rightArrow">
              <a:avLst>
                <a:gd name="adj1" fmla="val 44870"/>
                <a:gd name="adj2" fmla="val 80601"/>
              </a:avLst>
            </a:prstGeom>
            <a:solidFill>
              <a:schemeClr val="bg2">
                <a:lumMod val="50000"/>
              </a:schemeClr>
            </a:solidFill>
            <a:ln w="3175">
              <a:solidFill>
                <a:schemeClr val="tx1"/>
              </a:solidFill>
            </a:ln>
            <a:effectLst>
              <a:outerShdw blurRad="50800" dist="50800" dir="5400000" algn="t" rotWithShape="0">
                <a:schemeClr val="tx1">
                  <a:lumMod val="50000"/>
                  <a:lumOff val="50000"/>
                </a:schemeClr>
              </a:outerShdw>
            </a:effectLst>
            <a:scene3d>
              <a:camera prst="orthographicFront"/>
              <a:lightRig rig="brightRoom" dir="t">
                <a:rot lat="0" lon="0" rev="10800000"/>
              </a:lightRig>
            </a:scene3d>
            <a:sp3d extrusionH="127000" prstMaterial="powder">
              <a:bevelT w="101600" prst="riblet"/>
              <a:bevelB prst="angle"/>
              <a:extrusionClr>
                <a:schemeClr val="bg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cs typeface="Times New Roman" panose="02020603050405020304" pitchFamily="18" charset="0"/>
              </a:endParaRPr>
            </a:p>
          </p:txBody>
        </p:sp>
        <p:sp>
          <p:nvSpPr>
            <p:cNvPr id="224" name="Right Arrow 52">
              <a:extLst>
                <a:ext uri="{FF2B5EF4-FFF2-40B4-BE49-F238E27FC236}">
                  <a16:creationId xmlns:a16="http://schemas.microsoft.com/office/drawing/2014/main" id="{AD65CE5F-AE1F-4400-8799-20AD85D7A014}"/>
                </a:ext>
              </a:extLst>
            </p:cNvPr>
            <p:cNvSpPr/>
            <p:nvPr/>
          </p:nvSpPr>
          <p:spPr>
            <a:xfrm rot="20321767">
              <a:off x="2098769" y="4642021"/>
              <a:ext cx="822960" cy="173736"/>
            </a:xfrm>
            <a:prstGeom prst="rightArrow">
              <a:avLst>
                <a:gd name="adj1" fmla="val 44870"/>
                <a:gd name="adj2" fmla="val 80601"/>
              </a:avLst>
            </a:prstGeom>
            <a:solidFill>
              <a:schemeClr val="bg2">
                <a:lumMod val="50000"/>
              </a:schemeClr>
            </a:solidFill>
            <a:ln w="3175">
              <a:solidFill>
                <a:schemeClr val="tx1"/>
              </a:solidFill>
            </a:ln>
            <a:effectLst>
              <a:outerShdw blurRad="50800" dist="50800" dir="5400000" algn="t" rotWithShape="0">
                <a:schemeClr val="tx1">
                  <a:lumMod val="50000"/>
                  <a:lumOff val="50000"/>
                </a:schemeClr>
              </a:outerShdw>
            </a:effectLst>
            <a:scene3d>
              <a:camera prst="orthographicFront"/>
              <a:lightRig rig="brightRoom" dir="t">
                <a:rot lat="0" lon="0" rev="10800000"/>
              </a:lightRig>
            </a:scene3d>
            <a:sp3d extrusionH="127000" prstMaterial="powder">
              <a:bevelT w="101600" prst="riblet"/>
              <a:bevelB prst="angle"/>
              <a:extrusionClr>
                <a:schemeClr val="bg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cs typeface="Times New Roman" panose="02020603050405020304" pitchFamily="18" charset="0"/>
              </a:endParaRPr>
            </a:p>
          </p:txBody>
        </p:sp>
        <p:sp>
          <p:nvSpPr>
            <p:cNvPr id="225" name="Rounded Rectangle 54">
              <a:extLst>
                <a:ext uri="{FF2B5EF4-FFF2-40B4-BE49-F238E27FC236}">
                  <a16:creationId xmlns:a16="http://schemas.microsoft.com/office/drawing/2014/main" id="{E5D403E3-18B8-4BB6-A279-B1E2CCE11FC0}"/>
                </a:ext>
              </a:extLst>
            </p:cNvPr>
            <p:cNvSpPr>
              <a:spLocks/>
            </p:cNvSpPr>
            <p:nvPr/>
          </p:nvSpPr>
          <p:spPr>
            <a:xfrm>
              <a:off x="3194767" y="1187056"/>
              <a:ext cx="2751771" cy="4301717"/>
            </a:xfrm>
            <a:prstGeom prst="roundRect">
              <a:avLst>
                <a:gd name="adj" fmla="val 5637"/>
              </a:avLst>
            </a:prstGeom>
            <a:gradFill flip="none" rotWithShape="1">
              <a:gsLst>
                <a:gs pos="0">
                  <a:schemeClr val="bg1"/>
                </a:gs>
                <a:gs pos="73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cs typeface="Times New Roman" panose="02020603050405020304" pitchFamily="18" charset="0"/>
              </a:endParaRPr>
            </a:p>
          </p:txBody>
        </p: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63706348-94CD-4232-BB58-4B655FD694F4}"/>
                </a:ext>
              </a:extLst>
            </p:cNvPr>
            <p:cNvGrpSpPr/>
            <p:nvPr/>
          </p:nvGrpSpPr>
          <p:grpSpPr>
            <a:xfrm>
              <a:off x="3449801" y="1350434"/>
              <a:ext cx="2247453" cy="644208"/>
              <a:chOff x="4308650" y="2717944"/>
              <a:chExt cx="2247453" cy="644208"/>
            </a:xfrm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54000">
                  <a:srgbClr val="C1D0EB"/>
                </a:gs>
                <a:gs pos="9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264" name="Rectangle: Diagonal Corners Snipped 33">
                <a:extLst>
                  <a:ext uri="{FF2B5EF4-FFF2-40B4-BE49-F238E27FC236}">
                    <a16:creationId xmlns:a16="http://schemas.microsoft.com/office/drawing/2014/main" id="{E5510FC5-86BA-426C-BB76-9B66D7E437BF}"/>
                  </a:ext>
                </a:extLst>
              </p:cNvPr>
              <p:cNvSpPr/>
              <p:nvPr/>
            </p:nvSpPr>
            <p:spPr>
              <a:xfrm>
                <a:off x="4308650" y="2789925"/>
                <a:ext cx="2247453" cy="572227"/>
              </a:xfrm>
              <a:prstGeom prst="snip2DiagRect">
                <a:avLst>
                  <a:gd name="adj1" fmla="val 0"/>
                  <a:gd name="adj2" fmla="val 38402"/>
                </a:avLst>
              </a:prstGeom>
              <a:grpFill/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cs typeface="Times New Roman" panose="02020603050405020304" pitchFamily="18" charset="0"/>
                  </a:rPr>
                  <a:t>Text entity recognition</a:t>
                </a:r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A4DCD4D6-A01A-46D3-A89B-1E9B68806356}"/>
                  </a:ext>
                </a:extLst>
              </p:cNvPr>
              <p:cNvSpPr/>
              <p:nvPr/>
            </p:nvSpPr>
            <p:spPr>
              <a:xfrm>
                <a:off x="4443393" y="2717944"/>
                <a:ext cx="1919180" cy="3485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endParaRPr lang="en-US" sz="1050" dirty="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8074164-203D-4C84-92C0-63DCB0C8CC62}"/>
                </a:ext>
              </a:extLst>
            </p:cNvPr>
            <p:cNvGrpSpPr/>
            <p:nvPr/>
          </p:nvGrpSpPr>
          <p:grpSpPr>
            <a:xfrm>
              <a:off x="3435610" y="3385418"/>
              <a:ext cx="2247453" cy="440740"/>
              <a:chOff x="4279256" y="2682240"/>
              <a:chExt cx="2247453" cy="440740"/>
            </a:xfrm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54000">
                  <a:srgbClr val="C1D0EB"/>
                </a:gs>
                <a:gs pos="9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262" name="Rectangle: Diagonal Corners Snipped 40">
                <a:extLst>
                  <a:ext uri="{FF2B5EF4-FFF2-40B4-BE49-F238E27FC236}">
                    <a16:creationId xmlns:a16="http://schemas.microsoft.com/office/drawing/2014/main" id="{FD1B8AAE-0D7D-417F-B5D3-BF9F65573058}"/>
                  </a:ext>
                </a:extLst>
              </p:cNvPr>
              <p:cNvSpPr/>
              <p:nvPr/>
            </p:nvSpPr>
            <p:spPr>
              <a:xfrm>
                <a:off x="4279256" y="2682240"/>
                <a:ext cx="2247453" cy="440740"/>
              </a:xfrm>
              <a:prstGeom prst="snip2DiagRect">
                <a:avLst>
                  <a:gd name="adj1" fmla="val 0"/>
                  <a:gd name="adj2" fmla="val 38402"/>
                </a:avLst>
              </a:prstGeom>
              <a:grpFill/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BB877A27-F3BC-4FE2-8A98-9DC01ABFE0D3}"/>
                  </a:ext>
                </a:extLst>
              </p:cNvPr>
              <p:cNvSpPr/>
              <p:nvPr/>
            </p:nvSpPr>
            <p:spPr>
              <a:xfrm>
                <a:off x="4870686" y="2754156"/>
                <a:ext cx="1057740" cy="3383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>
                    <a:cs typeface="Times New Roman" panose="02020603050405020304" pitchFamily="18" charset="0"/>
                  </a:rPr>
                  <a:t>Clustering</a:t>
                </a:r>
              </a:p>
            </p:txBody>
          </p:sp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AD6618B-E0B5-4784-A986-5510ED3241FF}"/>
                </a:ext>
              </a:extLst>
            </p:cNvPr>
            <p:cNvSpPr txBox="1"/>
            <p:nvPr/>
          </p:nvSpPr>
          <p:spPr>
            <a:xfrm>
              <a:off x="3251987" y="2545892"/>
              <a:ext cx="1286289" cy="33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+mn-lt"/>
                  <a:cs typeface="Times New Roman" panose="02020603050405020304" pitchFamily="18" charset="0"/>
                </a:rPr>
                <a:t>Phase space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9550EAF-D6DC-44D0-ABB4-F16F61ECCEF7}"/>
                </a:ext>
              </a:extLst>
            </p:cNvPr>
            <p:cNvSpPr txBox="1"/>
            <p:nvPr/>
          </p:nvSpPr>
          <p:spPr>
            <a:xfrm>
              <a:off x="3478702" y="4363026"/>
              <a:ext cx="1286289" cy="553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+mn-lt"/>
                  <a:cs typeface="Times New Roman" panose="02020603050405020304" pitchFamily="18" charset="0"/>
                </a:rPr>
                <a:t>Phase space</a:t>
              </a:r>
            </a:p>
            <a:p>
              <a:pPr algn="ctr"/>
              <a:r>
                <a:rPr lang="en-US" sz="1050" dirty="0">
                  <a:latin typeface="+mn-lt"/>
                  <a:cs typeface="Times New Roman" panose="02020603050405020304" pitchFamily="18" charset="0"/>
                </a:rPr>
                <a:t>network</a:t>
              </a:r>
            </a:p>
          </p:txBody>
        </p:sp>
        <p:sp>
          <p:nvSpPr>
            <p:cNvPr id="230" name="Right Arrow 63">
              <a:extLst>
                <a:ext uri="{FF2B5EF4-FFF2-40B4-BE49-F238E27FC236}">
                  <a16:creationId xmlns:a16="http://schemas.microsoft.com/office/drawing/2014/main" id="{2F9C1A3E-9C4F-4883-8708-C01EACF68969}"/>
                </a:ext>
              </a:extLst>
            </p:cNvPr>
            <p:cNvSpPr/>
            <p:nvPr/>
          </p:nvSpPr>
          <p:spPr>
            <a:xfrm rot="5400000">
              <a:off x="3918451" y="2580257"/>
              <a:ext cx="1349019" cy="177018"/>
            </a:xfrm>
            <a:prstGeom prst="rightArrow">
              <a:avLst>
                <a:gd name="adj1" fmla="val 50000"/>
                <a:gd name="adj2" fmla="val 80601"/>
              </a:avLst>
            </a:prstGeom>
            <a:solidFill>
              <a:schemeClr val="bg2">
                <a:lumMod val="50000"/>
              </a:schemeClr>
            </a:solidFill>
            <a:ln w="3175">
              <a:solidFill>
                <a:schemeClr val="tx1"/>
              </a:solidFill>
            </a:ln>
            <a:effectLst>
              <a:outerShdw blurRad="50800" dist="50800" dir="5400000" algn="t" rotWithShape="0">
                <a:schemeClr val="tx1">
                  <a:lumMod val="50000"/>
                  <a:lumOff val="50000"/>
                </a:schemeClr>
              </a:outerShdw>
            </a:effectLst>
            <a:scene3d>
              <a:camera prst="orthographicFront"/>
              <a:lightRig rig="brightRoom" dir="t">
                <a:rot lat="0" lon="0" rev="10800000"/>
              </a:lightRig>
            </a:scene3d>
            <a:sp3d extrusionH="127000" prstMaterial="powder">
              <a:bevelT w="101600" prst="riblet"/>
              <a:bevelB prst="angle"/>
              <a:extrusionClr>
                <a:schemeClr val="bg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cs typeface="Times New Roman" panose="02020603050405020304" pitchFamily="18" charset="0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6F694FA-39BD-40EC-B052-8ECC7394969F}"/>
                </a:ext>
              </a:extLst>
            </p:cNvPr>
            <p:cNvSpPr/>
            <p:nvPr/>
          </p:nvSpPr>
          <p:spPr>
            <a:xfrm>
              <a:off x="4413355" y="3178736"/>
              <a:ext cx="246152" cy="34859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/>
              <a:endParaRPr lang="en-US" sz="1050" dirty="0">
                <a:cs typeface="Times New Roman" panose="02020603050405020304" pitchFamily="18" charset="0"/>
              </a:endParaRPr>
            </a:p>
          </p:txBody>
        </p: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63B68998-1C40-4B28-A090-BD7C2044ACE7}"/>
                </a:ext>
              </a:extLst>
            </p:cNvPr>
            <p:cNvGrpSpPr/>
            <p:nvPr/>
          </p:nvGrpSpPr>
          <p:grpSpPr>
            <a:xfrm>
              <a:off x="4708194" y="4037764"/>
              <a:ext cx="1054906" cy="1148666"/>
              <a:chOff x="4662013" y="4590571"/>
              <a:chExt cx="1054906" cy="1148666"/>
            </a:xfrm>
            <a:effectLst>
              <a:outerShdw blurRad="101600" dist="50800" dir="5400000" algn="ctr" rotWithShape="0">
                <a:srgbClr val="000000">
                  <a:alpha val="59000"/>
                </a:srgbClr>
              </a:outerShdw>
            </a:effectLst>
          </p:grpSpPr>
          <p:pic>
            <p:nvPicPr>
              <p:cNvPr id="247" name="Graphic 246" descr="Network">
                <a:extLst>
                  <a:ext uri="{FF2B5EF4-FFF2-40B4-BE49-F238E27FC236}">
                    <a16:creationId xmlns:a16="http://schemas.microsoft.com/office/drawing/2014/main" id="{72FB895A-280B-4590-B781-A019D4CC8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819698" y="4590571"/>
                <a:ext cx="897221" cy="932801"/>
              </a:xfrm>
              <a:prstGeom prst="rect">
                <a:avLst/>
              </a:prstGeom>
            </p:spPr>
          </p:pic>
          <p:pic>
            <p:nvPicPr>
              <p:cNvPr id="248" name="Graphic 247" descr="Optical disc">
                <a:extLst>
                  <a:ext uri="{FF2B5EF4-FFF2-40B4-BE49-F238E27FC236}">
                    <a16:creationId xmlns:a16="http://schemas.microsoft.com/office/drawing/2014/main" id="{C719D025-ECFB-4FC6-AD10-7D9E9976B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164293" y="4676874"/>
                <a:ext cx="208031" cy="216280"/>
              </a:xfrm>
              <a:prstGeom prst="rect">
                <a:avLst/>
              </a:prstGeom>
            </p:spPr>
          </p:pic>
          <p:pic>
            <p:nvPicPr>
              <p:cNvPr id="249" name="Graphic 248" descr="Optical disc">
                <a:extLst>
                  <a:ext uri="{FF2B5EF4-FFF2-40B4-BE49-F238E27FC236}">
                    <a16:creationId xmlns:a16="http://schemas.microsoft.com/office/drawing/2014/main" id="{9225BE6B-992E-4E53-B6C4-6D4621F33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5372324" y="5221711"/>
                <a:ext cx="208031" cy="216280"/>
              </a:xfrm>
              <a:prstGeom prst="rect">
                <a:avLst/>
              </a:prstGeom>
            </p:spPr>
          </p:pic>
          <p:pic>
            <p:nvPicPr>
              <p:cNvPr id="250" name="Graphic 249" descr="Optical disc">
                <a:extLst>
                  <a:ext uri="{FF2B5EF4-FFF2-40B4-BE49-F238E27FC236}">
                    <a16:creationId xmlns:a16="http://schemas.microsoft.com/office/drawing/2014/main" id="{5662AE86-CA96-4B2A-B7E5-A7A34474A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885395" y="4870099"/>
                <a:ext cx="208031" cy="216280"/>
              </a:xfrm>
              <a:prstGeom prst="rect">
                <a:avLst/>
              </a:prstGeom>
            </p:spPr>
          </p:pic>
          <p:pic>
            <p:nvPicPr>
              <p:cNvPr id="251" name="Graphic 250" descr="Optical disc">
                <a:extLst>
                  <a:ext uri="{FF2B5EF4-FFF2-40B4-BE49-F238E27FC236}">
                    <a16:creationId xmlns:a16="http://schemas.microsoft.com/office/drawing/2014/main" id="{3E23F141-8EE2-4297-92FF-3083C08725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5163463" y="4987837"/>
                <a:ext cx="208031" cy="216280"/>
              </a:xfrm>
              <a:prstGeom prst="rect">
                <a:avLst/>
              </a:prstGeom>
            </p:spPr>
          </p:pic>
          <p:pic>
            <p:nvPicPr>
              <p:cNvPr id="252" name="Graphic 251" descr="Optical disc">
                <a:extLst>
                  <a:ext uri="{FF2B5EF4-FFF2-40B4-BE49-F238E27FC236}">
                    <a16:creationId xmlns:a16="http://schemas.microsoft.com/office/drawing/2014/main" id="{8542D7C0-38A9-45FF-9016-8BACCE4D04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448395" y="4870099"/>
                <a:ext cx="208031" cy="216280"/>
              </a:xfrm>
              <a:prstGeom prst="rect">
                <a:avLst/>
              </a:prstGeom>
            </p:spPr>
          </p:pic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4E4EAC08-C998-4D65-BDD6-66AD6837C5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08737" y="5344667"/>
                <a:ext cx="239581" cy="19352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F55AE415-0F1B-45F5-9BF1-6D633DB2AAA6}"/>
                  </a:ext>
                </a:extLst>
              </p:cNvPr>
              <p:cNvGrpSpPr/>
              <p:nvPr/>
            </p:nvGrpSpPr>
            <p:grpSpPr>
              <a:xfrm>
                <a:off x="4662013" y="5456710"/>
                <a:ext cx="208031" cy="216280"/>
                <a:chOff x="4162033" y="5134432"/>
                <a:chExt cx="208031" cy="216280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82587748-DE4A-4B54-98A5-9FE7546D78E8}"/>
                    </a:ext>
                  </a:extLst>
                </p:cNvPr>
                <p:cNvSpPr/>
                <p:nvPr/>
              </p:nvSpPr>
              <p:spPr>
                <a:xfrm>
                  <a:off x="4224821" y="5200679"/>
                  <a:ext cx="88018" cy="1047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61" name="Graphic 260" descr="Optical disc">
                  <a:extLst>
                    <a:ext uri="{FF2B5EF4-FFF2-40B4-BE49-F238E27FC236}">
                      <a16:creationId xmlns:a16="http://schemas.microsoft.com/office/drawing/2014/main" id="{2E9723BB-78CA-4827-9A5B-3FFFE384AF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2033" y="5134432"/>
                  <a:ext cx="208031" cy="216280"/>
                </a:xfrm>
                <a:prstGeom prst="rect">
                  <a:avLst/>
                </a:prstGeom>
              </p:spPr>
            </p:pic>
          </p:grp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A60D8B06-83C9-44B2-86C6-7D72606DF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390" y="5373761"/>
                <a:ext cx="142630" cy="23029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270F00A9-A997-42F6-9FBE-234742ECAE03}"/>
                  </a:ext>
                </a:extLst>
              </p:cNvPr>
              <p:cNvGrpSpPr/>
              <p:nvPr/>
            </p:nvGrpSpPr>
            <p:grpSpPr>
              <a:xfrm>
                <a:off x="5143724" y="5522957"/>
                <a:ext cx="208031" cy="216280"/>
                <a:chOff x="4162033" y="5134432"/>
                <a:chExt cx="208031" cy="216280"/>
              </a:xfrm>
            </p:grpSpPr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FD4D7978-C3FE-43CF-A24F-6750EB3DBA9B}"/>
                    </a:ext>
                  </a:extLst>
                </p:cNvPr>
                <p:cNvSpPr/>
                <p:nvPr/>
              </p:nvSpPr>
              <p:spPr>
                <a:xfrm>
                  <a:off x="4224821" y="5200679"/>
                  <a:ext cx="88018" cy="1047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59" name="Graphic 258" descr="Optical disc">
                  <a:extLst>
                    <a:ext uri="{FF2B5EF4-FFF2-40B4-BE49-F238E27FC236}">
                      <a16:creationId xmlns:a16="http://schemas.microsoft.com/office/drawing/2014/main" id="{EE159237-A7EC-4B9B-9431-DED19EB29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2033" y="5134432"/>
                  <a:ext cx="208031" cy="216280"/>
                </a:xfrm>
                <a:prstGeom prst="rect">
                  <a:avLst/>
                </a:prstGeom>
              </p:spPr>
            </p:pic>
          </p:grpSp>
          <p:pic>
            <p:nvPicPr>
              <p:cNvPr id="257" name="Graphic 256" descr="Optical disc">
                <a:extLst>
                  <a:ext uri="{FF2B5EF4-FFF2-40B4-BE49-F238E27FC236}">
                    <a16:creationId xmlns:a16="http://schemas.microsoft.com/office/drawing/2014/main" id="{0F46281A-E0F2-4809-A173-8D3D4514B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955276" y="5221711"/>
                <a:ext cx="208031" cy="216280"/>
              </a:xfrm>
              <a:prstGeom prst="rect">
                <a:avLst/>
              </a:prstGeom>
            </p:spPr>
          </p:pic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FB00F30A-D730-4E43-9C3E-87810037794A}"/>
                </a:ext>
              </a:extLst>
            </p:cNvPr>
            <p:cNvGrpSpPr/>
            <p:nvPr/>
          </p:nvGrpSpPr>
          <p:grpSpPr>
            <a:xfrm>
              <a:off x="4828325" y="2337401"/>
              <a:ext cx="939607" cy="788227"/>
              <a:chOff x="4874177" y="3204136"/>
              <a:chExt cx="939607" cy="788227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FBA6BEBA-487A-49CA-A266-3EFC20671ED8}"/>
                  </a:ext>
                </a:extLst>
              </p:cNvPr>
              <p:cNvGrpSpPr/>
              <p:nvPr/>
            </p:nvGrpSpPr>
            <p:grpSpPr>
              <a:xfrm>
                <a:off x="4874177" y="3204136"/>
                <a:ext cx="939607" cy="788227"/>
                <a:chOff x="-1750423" y="3699937"/>
                <a:chExt cx="613826" cy="776270"/>
              </a:xfrm>
            </p:grpSpPr>
            <p:cxnSp>
              <p:nvCxnSpPr>
                <p:cNvPr id="245" name="Straight Arrow Connector 244">
                  <a:extLst>
                    <a:ext uri="{FF2B5EF4-FFF2-40B4-BE49-F238E27FC236}">
                      <a16:creationId xmlns:a16="http://schemas.microsoft.com/office/drawing/2014/main" id="{0F0E4084-5B2C-40EC-B6EE-97EA4C788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750423" y="3699937"/>
                  <a:ext cx="0" cy="77627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Arrow Connector 245">
                  <a:extLst>
                    <a:ext uri="{FF2B5EF4-FFF2-40B4-BE49-F238E27FC236}">
                      <a16:creationId xmlns:a16="http://schemas.microsoft.com/office/drawing/2014/main" id="{ED1652B3-E186-42BF-9C2E-F8B4B03633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-1443510" y="4169293"/>
                  <a:ext cx="0" cy="613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Freeform 84">
                <a:extLst>
                  <a:ext uri="{FF2B5EF4-FFF2-40B4-BE49-F238E27FC236}">
                    <a16:creationId xmlns:a16="http://schemas.microsoft.com/office/drawing/2014/main" id="{E037C8A5-90D9-4007-A8CB-0DE482814775}"/>
                  </a:ext>
                </a:extLst>
              </p:cNvPr>
              <p:cNvSpPr/>
              <p:nvPr/>
            </p:nvSpPr>
            <p:spPr>
              <a:xfrm>
                <a:off x="4962824" y="3517252"/>
                <a:ext cx="340047" cy="294940"/>
              </a:xfrm>
              <a:custGeom>
                <a:avLst/>
                <a:gdLst>
                  <a:gd name="connsiteX0" fmla="*/ 0 w 686470"/>
                  <a:gd name="connsiteY0" fmla="*/ 498834 h 548118"/>
                  <a:gd name="connsiteX1" fmla="*/ 630789 w 686470"/>
                  <a:gd name="connsiteY1" fmla="*/ 70 h 548118"/>
                  <a:gd name="connsiteX2" fmla="*/ 640569 w 686470"/>
                  <a:gd name="connsiteY2" fmla="*/ 528173 h 548118"/>
                  <a:gd name="connsiteX3" fmla="*/ 503653 w 686470"/>
                  <a:gd name="connsiteY3" fmla="*/ 445046 h 548118"/>
                  <a:gd name="connsiteX4" fmla="*/ 381407 w 686470"/>
                  <a:gd name="connsiteY4" fmla="*/ 523283 h 548118"/>
                  <a:gd name="connsiteX5" fmla="*/ 347178 w 686470"/>
                  <a:gd name="connsiteY5" fmla="*/ 474385 h 548118"/>
                  <a:gd name="connsiteX6" fmla="*/ 234712 w 686470"/>
                  <a:gd name="connsiteY6" fmla="*/ 493944 h 548118"/>
                  <a:gd name="connsiteX7" fmla="*/ 210263 w 686470"/>
                  <a:gd name="connsiteY7" fmla="*/ 445046 h 548118"/>
                  <a:gd name="connsiteX8" fmla="*/ 141805 w 686470"/>
                  <a:gd name="connsiteY8" fmla="*/ 503724 h 548118"/>
                  <a:gd name="connsiteX9" fmla="*/ 293390 w 686470"/>
                  <a:gd name="connsiteY9" fmla="*/ 459715 h 548118"/>
                  <a:gd name="connsiteX10" fmla="*/ 317839 w 686470"/>
                  <a:gd name="connsiteY10" fmla="*/ 528173 h 548118"/>
                  <a:gd name="connsiteX11" fmla="*/ 425416 w 686470"/>
                  <a:gd name="connsiteY11" fmla="*/ 440156 h 548118"/>
                  <a:gd name="connsiteX12" fmla="*/ 479204 w 686470"/>
                  <a:gd name="connsiteY12" fmla="*/ 518393 h 548118"/>
                  <a:gd name="connsiteX13" fmla="*/ 616119 w 686470"/>
                  <a:gd name="connsiteY13" fmla="*/ 464605 h 548118"/>
                  <a:gd name="connsiteX14" fmla="*/ 655238 w 686470"/>
                  <a:gd name="connsiteY14" fmla="*/ 469495 h 548118"/>
                  <a:gd name="connsiteX15" fmla="*/ 655238 w 686470"/>
                  <a:gd name="connsiteY15" fmla="*/ 469495 h 54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6470" h="548118">
                    <a:moveTo>
                      <a:pt x="0" y="498834"/>
                    </a:moveTo>
                    <a:cubicBezTo>
                      <a:pt x="262014" y="247007"/>
                      <a:pt x="524028" y="-4820"/>
                      <a:pt x="630789" y="70"/>
                    </a:cubicBezTo>
                    <a:cubicBezTo>
                      <a:pt x="737551" y="4960"/>
                      <a:pt x="661758" y="454010"/>
                      <a:pt x="640569" y="528173"/>
                    </a:cubicBezTo>
                    <a:cubicBezTo>
                      <a:pt x="619380" y="602336"/>
                      <a:pt x="546847" y="445861"/>
                      <a:pt x="503653" y="445046"/>
                    </a:cubicBezTo>
                    <a:cubicBezTo>
                      <a:pt x="460459" y="444231"/>
                      <a:pt x="407486" y="518393"/>
                      <a:pt x="381407" y="523283"/>
                    </a:cubicBezTo>
                    <a:cubicBezTo>
                      <a:pt x="355328" y="528173"/>
                      <a:pt x="371627" y="479275"/>
                      <a:pt x="347178" y="474385"/>
                    </a:cubicBezTo>
                    <a:cubicBezTo>
                      <a:pt x="322729" y="469495"/>
                      <a:pt x="257531" y="498834"/>
                      <a:pt x="234712" y="493944"/>
                    </a:cubicBezTo>
                    <a:cubicBezTo>
                      <a:pt x="211893" y="489054"/>
                      <a:pt x="225748" y="443416"/>
                      <a:pt x="210263" y="445046"/>
                    </a:cubicBezTo>
                    <a:cubicBezTo>
                      <a:pt x="194779" y="446676"/>
                      <a:pt x="127951" y="501279"/>
                      <a:pt x="141805" y="503724"/>
                    </a:cubicBezTo>
                    <a:cubicBezTo>
                      <a:pt x="155659" y="506169"/>
                      <a:pt x="264051" y="455640"/>
                      <a:pt x="293390" y="459715"/>
                    </a:cubicBezTo>
                    <a:cubicBezTo>
                      <a:pt x="322729" y="463790"/>
                      <a:pt x="295835" y="531433"/>
                      <a:pt x="317839" y="528173"/>
                    </a:cubicBezTo>
                    <a:cubicBezTo>
                      <a:pt x="339843" y="524913"/>
                      <a:pt x="398522" y="441786"/>
                      <a:pt x="425416" y="440156"/>
                    </a:cubicBezTo>
                    <a:cubicBezTo>
                      <a:pt x="452310" y="438526"/>
                      <a:pt x="447420" y="514318"/>
                      <a:pt x="479204" y="518393"/>
                    </a:cubicBezTo>
                    <a:cubicBezTo>
                      <a:pt x="510988" y="522468"/>
                      <a:pt x="586780" y="472755"/>
                      <a:pt x="616119" y="464605"/>
                    </a:cubicBezTo>
                    <a:cubicBezTo>
                      <a:pt x="645458" y="456455"/>
                      <a:pt x="655238" y="469495"/>
                      <a:pt x="655238" y="469495"/>
                    </a:cubicBezTo>
                    <a:lnTo>
                      <a:pt x="655238" y="469495"/>
                    </a:lnTo>
                  </a:path>
                </a:pathLst>
              </a:cu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Freeform 85">
                <a:extLst>
                  <a:ext uri="{FF2B5EF4-FFF2-40B4-BE49-F238E27FC236}">
                    <a16:creationId xmlns:a16="http://schemas.microsoft.com/office/drawing/2014/main" id="{6517045A-C89D-4A22-A103-E73DF5FC4436}"/>
                  </a:ext>
                </a:extLst>
              </p:cNvPr>
              <p:cNvSpPr/>
              <p:nvPr/>
            </p:nvSpPr>
            <p:spPr>
              <a:xfrm>
                <a:off x="5164533" y="3391086"/>
                <a:ext cx="475536" cy="336870"/>
              </a:xfrm>
              <a:custGeom>
                <a:avLst/>
                <a:gdLst>
                  <a:gd name="connsiteX0" fmla="*/ 0 w 816663"/>
                  <a:gd name="connsiteY0" fmla="*/ 435276 h 477664"/>
                  <a:gd name="connsiteX1" fmla="*/ 611230 w 816663"/>
                  <a:gd name="connsiteY1" fmla="*/ 80 h 477664"/>
                  <a:gd name="connsiteX2" fmla="*/ 816603 w 816663"/>
                  <a:gd name="connsiteY2" fmla="*/ 464615 h 477664"/>
                  <a:gd name="connsiteX3" fmla="*/ 596560 w 816663"/>
                  <a:gd name="connsiteY3" fmla="*/ 357038 h 477664"/>
                  <a:gd name="connsiteX4" fmla="*/ 503653 w 816663"/>
                  <a:gd name="connsiteY4" fmla="*/ 440166 h 477664"/>
                  <a:gd name="connsiteX5" fmla="*/ 322729 w 816663"/>
                  <a:gd name="connsiteY5" fmla="*/ 459725 h 477664"/>
                  <a:gd name="connsiteX6" fmla="*/ 498764 w 816663"/>
                  <a:gd name="connsiteY6" fmla="*/ 352148 h 477664"/>
                  <a:gd name="connsiteX7" fmla="*/ 601450 w 816663"/>
                  <a:gd name="connsiteY7" fmla="*/ 459725 h 477664"/>
                  <a:gd name="connsiteX8" fmla="*/ 679688 w 816663"/>
                  <a:gd name="connsiteY8" fmla="*/ 396157 h 47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6663" h="477664">
                    <a:moveTo>
                      <a:pt x="0" y="435276"/>
                    </a:moveTo>
                    <a:cubicBezTo>
                      <a:pt x="237565" y="215233"/>
                      <a:pt x="475130" y="-4810"/>
                      <a:pt x="611230" y="80"/>
                    </a:cubicBezTo>
                    <a:cubicBezTo>
                      <a:pt x="747330" y="4970"/>
                      <a:pt x="819048" y="405122"/>
                      <a:pt x="816603" y="464615"/>
                    </a:cubicBezTo>
                    <a:cubicBezTo>
                      <a:pt x="814158" y="524108"/>
                      <a:pt x="648718" y="361113"/>
                      <a:pt x="596560" y="357038"/>
                    </a:cubicBezTo>
                    <a:cubicBezTo>
                      <a:pt x="544402" y="352963"/>
                      <a:pt x="549291" y="423052"/>
                      <a:pt x="503653" y="440166"/>
                    </a:cubicBezTo>
                    <a:cubicBezTo>
                      <a:pt x="458015" y="457280"/>
                      <a:pt x="323544" y="474395"/>
                      <a:pt x="322729" y="459725"/>
                    </a:cubicBezTo>
                    <a:cubicBezTo>
                      <a:pt x="321914" y="445055"/>
                      <a:pt x="452311" y="352148"/>
                      <a:pt x="498764" y="352148"/>
                    </a:cubicBezTo>
                    <a:cubicBezTo>
                      <a:pt x="545217" y="352148"/>
                      <a:pt x="571296" y="452390"/>
                      <a:pt x="601450" y="459725"/>
                    </a:cubicBezTo>
                    <a:cubicBezTo>
                      <a:pt x="631604" y="467060"/>
                      <a:pt x="660129" y="406752"/>
                      <a:pt x="679688" y="396157"/>
                    </a:cubicBezTo>
                  </a:path>
                </a:pathLst>
              </a:custGeom>
              <a:noFill/>
              <a:ln w="190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Freeform 86">
                <a:extLst>
                  <a:ext uri="{FF2B5EF4-FFF2-40B4-BE49-F238E27FC236}">
                    <a16:creationId xmlns:a16="http://schemas.microsoft.com/office/drawing/2014/main" id="{FC67B231-85C4-4D35-8DEF-EACC427D4C95}"/>
                  </a:ext>
                </a:extLst>
              </p:cNvPr>
              <p:cNvSpPr/>
              <p:nvPr/>
            </p:nvSpPr>
            <p:spPr>
              <a:xfrm>
                <a:off x="4997684" y="3544963"/>
                <a:ext cx="771244" cy="346006"/>
              </a:xfrm>
              <a:custGeom>
                <a:avLst/>
                <a:gdLst>
                  <a:gd name="connsiteX0" fmla="*/ 0 w 1987961"/>
                  <a:gd name="connsiteY0" fmla="*/ 770836 h 860229"/>
                  <a:gd name="connsiteX1" fmla="*/ 1591733 w 1987961"/>
                  <a:gd name="connsiteY1" fmla="*/ 369 h 860229"/>
                  <a:gd name="connsiteX2" fmla="*/ 1727200 w 1987961"/>
                  <a:gd name="connsiteY2" fmla="*/ 855502 h 860229"/>
                  <a:gd name="connsiteX3" fmla="*/ 829733 w 1987961"/>
                  <a:gd name="connsiteY3" fmla="*/ 364436 h 860229"/>
                  <a:gd name="connsiteX4" fmla="*/ 448733 w 1987961"/>
                  <a:gd name="connsiteY4" fmla="*/ 804702 h 860229"/>
                  <a:gd name="connsiteX5" fmla="*/ 1718733 w 1987961"/>
                  <a:gd name="connsiteY5" fmla="*/ 694636 h 860229"/>
                  <a:gd name="connsiteX6" fmla="*/ 1227667 w 1987961"/>
                  <a:gd name="connsiteY6" fmla="*/ 398302 h 860229"/>
                  <a:gd name="connsiteX7" fmla="*/ 711200 w 1987961"/>
                  <a:gd name="connsiteY7" fmla="*/ 686169 h 860229"/>
                  <a:gd name="connsiteX8" fmla="*/ 1955800 w 1987961"/>
                  <a:gd name="connsiteY8" fmla="*/ 525302 h 860229"/>
                  <a:gd name="connsiteX9" fmla="*/ 1617133 w 1987961"/>
                  <a:gd name="connsiteY9" fmla="*/ 821636 h 86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7961" h="860229">
                    <a:moveTo>
                      <a:pt x="0" y="770836"/>
                    </a:moveTo>
                    <a:cubicBezTo>
                      <a:pt x="651933" y="378547"/>
                      <a:pt x="1303867" y="-13742"/>
                      <a:pt x="1591733" y="369"/>
                    </a:cubicBezTo>
                    <a:cubicBezTo>
                      <a:pt x="1879599" y="14480"/>
                      <a:pt x="1854200" y="794824"/>
                      <a:pt x="1727200" y="855502"/>
                    </a:cubicBezTo>
                    <a:cubicBezTo>
                      <a:pt x="1600200" y="916180"/>
                      <a:pt x="1042811" y="372903"/>
                      <a:pt x="829733" y="364436"/>
                    </a:cubicBezTo>
                    <a:cubicBezTo>
                      <a:pt x="616655" y="355969"/>
                      <a:pt x="300566" y="749669"/>
                      <a:pt x="448733" y="804702"/>
                    </a:cubicBezTo>
                    <a:cubicBezTo>
                      <a:pt x="596900" y="859735"/>
                      <a:pt x="1588911" y="762369"/>
                      <a:pt x="1718733" y="694636"/>
                    </a:cubicBezTo>
                    <a:cubicBezTo>
                      <a:pt x="1848555" y="626903"/>
                      <a:pt x="1395589" y="399713"/>
                      <a:pt x="1227667" y="398302"/>
                    </a:cubicBezTo>
                    <a:cubicBezTo>
                      <a:pt x="1059745" y="396891"/>
                      <a:pt x="589845" y="665002"/>
                      <a:pt x="711200" y="686169"/>
                    </a:cubicBezTo>
                    <a:cubicBezTo>
                      <a:pt x="832555" y="707336"/>
                      <a:pt x="1804811" y="502724"/>
                      <a:pt x="1955800" y="525302"/>
                    </a:cubicBezTo>
                    <a:cubicBezTo>
                      <a:pt x="2106789" y="547880"/>
                      <a:pt x="1680633" y="755314"/>
                      <a:pt x="1617133" y="821636"/>
                    </a:cubicBezTo>
                  </a:path>
                </a:pathLst>
              </a:cu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F9AA92BB-3824-4A2B-8183-05B6FC56EA12}"/>
                </a:ext>
              </a:extLst>
            </p:cNvPr>
            <p:cNvSpPr txBox="1"/>
            <p:nvPr/>
          </p:nvSpPr>
          <p:spPr>
            <a:xfrm>
              <a:off x="2340106" y="3144390"/>
              <a:ext cx="530418" cy="533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n-lt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48F78B67-18F2-4909-B2D9-291D805EB538}"/>
                </a:ext>
              </a:extLst>
            </p:cNvPr>
            <p:cNvSpPr/>
            <p:nvPr/>
          </p:nvSpPr>
          <p:spPr>
            <a:xfrm>
              <a:off x="6944575" y="3284914"/>
              <a:ext cx="2112913" cy="3485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>
                  <a:latin typeface="+mn-lt"/>
                  <a:cs typeface="Times New Roman" panose="02020603050405020304" pitchFamily="18" charset="0"/>
                </a:rPr>
                <a:t>Term frequency space</a:t>
              </a:r>
            </a:p>
          </p:txBody>
        </p:sp>
        <p:sp>
          <p:nvSpPr>
            <p:cNvPr id="236" name="Right Arrow 52">
              <a:extLst>
                <a:ext uri="{FF2B5EF4-FFF2-40B4-BE49-F238E27FC236}">
                  <a16:creationId xmlns:a16="http://schemas.microsoft.com/office/drawing/2014/main" id="{2C5171B8-0883-4B92-84C0-4CAD34E8244A}"/>
                </a:ext>
              </a:extLst>
            </p:cNvPr>
            <p:cNvSpPr/>
            <p:nvPr/>
          </p:nvSpPr>
          <p:spPr>
            <a:xfrm rot="1278233" flipV="1">
              <a:off x="2245579" y="1675326"/>
              <a:ext cx="678723" cy="173736"/>
            </a:xfrm>
            <a:prstGeom prst="rightArrow">
              <a:avLst>
                <a:gd name="adj1" fmla="val 44870"/>
                <a:gd name="adj2" fmla="val 80601"/>
              </a:avLst>
            </a:prstGeom>
            <a:solidFill>
              <a:schemeClr val="bg2">
                <a:lumMod val="50000"/>
              </a:schemeClr>
            </a:solidFill>
            <a:ln w="3175">
              <a:solidFill>
                <a:schemeClr val="tx1"/>
              </a:solidFill>
            </a:ln>
            <a:effectLst>
              <a:outerShdw blurRad="50800" dist="50800" dir="5400000" algn="t" rotWithShape="0">
                <a:schemeClr val="tx1">
                  <a:lumMod val="50000"/>
                  <a:lumOff val="50000"/>
                </a:schemeClr>
              </a:outerShdw>
            </a:effectLst>
            <a:scene3d>
              <a:camera prst="orthographicFront"/>
              <a:lightRig rig="brightRoom" dir="t">
                <a:rot lat="0" lon="0" rev="10800000"/>
              </a:lightRig>
            </a:scene3d>
            <a:sp3d extrusionH="127000" prstMaterial="powder">
              <a:bevelT w="101600" prst="riblet"/>
              <a:bevelB prst="angle"/>
              <a:extrusionClr>
                <a:schemeClr val="bg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cs typeface="Times New Roman" panose="02020603050405020304" pitchFamily="18" charset="0"/>
              </a:endParaRPr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4590427-B8CE-4A42-84B6-0F333C2244DD}"/>
                </a:ext>
              </a:extLst>
            </p:cNvPr>
            <p:cNvCxnSpPr>
              <a:cxnSpLocks/>
              <a:stCxn id="282" idx="3"/>
              <a:endCxn id="277" idx="0"/>
            </p:cNvCxnSpPr>
            <p:nvPr/>
          </p:nvCxnSpPr>
          <p:spPr>
            <a:xfrm>
              <a:off x="9415651" y="1952560"/>
              <a:ext cx="1530618" cy="2776051"/>
            </a:xfrm>
            <a:prstGeom prst="line">
              <a:avLst/>
            </a:prstGeom>
            <a:ln w="28575">
              <a:solidFill>
                <a:schemeClr val="accent1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02A84B8-8955-4735-9491-17A71727904A}"/>
                </a:ext>
              </a:extLst>
            </p:cNvPr>
            <p:cNvCxnSpPr>
              <a:cxnSpLocks/>
              <a:endCxn id="275" idx="0"/>
            </p:cNvCxnSpPr>
            <p:nvPr/>
          </p:nvCxnSpPr>
          <p:spPr>
            <a:xfrm>
              <a:off x="9397380" y="2224659"/>
              <a:ext cx="957676" cy="2312899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EB733BC-B4DD-4B44-94ED-E2E996B6F093}"/>
                </a:ext>
              </a:extLst>
            </p:cNvPr>
            <p:cNvCxnSpPr>
              <a:cxnSpLocks/>
              <a:stCxn id="282" idx="3"/>
              <a:endCxn id="271" idx="1"/>
            </p:cNvCxnSpPr>
            <p:nvPr/>
          </p:nvCxnSpPr>
          <p:spPr>
            <a:xfrm>
              <a:off x="9415651" y="1952561"/>
              <a:ext cx="1056604" cy="405693"/>
            </a:xfrm>
            <a:prstGeom prst="line">
              <a:avLst/>
            </a:prstGeom>
            <a:ln w="28575">
              <a:solidFill>
                <a:schemeClr val="accent1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A91193C-6DEA-432E-9EE7-3AF11EBCB349}"/>
                </a:ext>
              </a:extLst>
            </p:cNvPr>
            <p:cNvCxnSpPr>
              <a:cxnSpLocks/>
              <a:stCxn id="283" idx="3"/>
              <a:endCxn id="272" idx="1"/>
            </p:cNvCxnSpPr>
            <p:nvPr/>
          </p:nvCxnSpPr>
          <p:spPr>
            <a:xfrm>
              <a:off x="9393984" y="2224659"/>
              <a:ext cx="1072653" cy="442545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178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Related 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121E44-966F-4D59-A590-6823160EE2AB}"/>
              </a:ext>
            </a:extLst>
          </p:cNvPr>
          <p:cNvSpPr/>
          <p:nvPr/>
        </p:nvSpPr>
        <p:spPr>
          <a:xfrm>
            <a:off x="363185" y="1204426"/>
            <a:ext cx="2084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Phase Space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2D745C9-EB65-4D35-8C22-1D60BF096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740" y="1253220"/>
            <a:ext cx="2824601" cy="2281408"/>
          </a:xfrm>
          <a:prstGeom prst="rect">
            <a:avLst/>
          </a:prstGeom>
        </p:spPr>
      </p:pic>
      <p:pic>
        <p:nvPicPr>
          <p:cNvPr id="1026" name="Picture 2" descr="https://miro.medium.com/max/700/1*_ZMgTsJGmR743ngZ7UxN9w.png">
            <a:extLst>
              <a:ext uri="{FF2B5EF4-FFF2-40B4-BE49-F238E27FC236}">
                <a16:creationId xmlns:a16="http://schemas.microsoft.com/office/drawing/2014/main" id="{A4434F72-FFCC-4B0C-BFF3-E8775C4B3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616" y="1834775"/>
            <a:ext cx="3733637" cy="390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2E12F9-C0DD-4F2E-BF61-39C370413F20}"/>
              </a:ext>
            </a:extLst>
          </p:cNvPr>
          <p:cNvSpPr/>
          <p:nvPr/>
        </p:nvSpPr>
        <p:spPr>
          <a:xfrm>
            <a:off x="6023588" y="5768641"/>
            <a:ext cx="2431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Topic modeling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55F82C-28EC-4981-848E-3F8407ED5B5B}"/>
              </a:ext>
            </a:extLst>
          </p:cNvPr>
          <p:cNvSpPr/>
          <p:nvPr/>
        </p:nvSpPr>
        <p:spPr>
          <a:xfrm>
            <a:off x="368340" y="3387716"/>
            <a:ext cx="2924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Text Visualizations</a:t>
            </a:r>
          </a:p>
        </p:txBody>
      </p:sp>
      <p:pic>
        <p:nvPicPr>
          <p:cNvPr id="1028" name="Picture 4" descr="Image result for parallel tag clouds">
            <a:extLst>
              <a:ext uri="{FF2B5EF4-FFF2-40B4-BE49-F238E27FC236}">
                <a16:creationId xmlns:a16="http://schemas.microsoft.com/office/drawing/2014/main" id="{CBD50A86-97E0-4883-8A72-398AD8704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66" y="3800587"/>
            <a:ext cx="4756334" cy="302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FD6FBCDA-9172-45C4-8891-7E65606748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00"/>
          <a:stretch/>
        </p:blipFill>
        <p:spPr>
          <a:xfrm>
            <a:off x="501466" y="1619474"/>
            <a:ext cx="2285999" cy="174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00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D428F993-AD91-4116-B240-279AE2060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User Interface</a:t>
            </a:r>
            <a:endParaRPr lang="en-US" altLang="en-US" sz="3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E59DB6-F0B6-442E-B2F6-F0CE60A79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517523"/>
            <a:ext cx="7981950" cy="4829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4E1843-E48C-43B1-BBAA-44B2983692B6}"/>
              </a:ext>
            </a:extLst>
          </p:cNvPr>
          <p:cNvSpPr txBox="1"/>
          <p:nvPr/>
        </p:nvSpPr>
        <p:spPr>
          <a:xfrm>
            <a:off x="3397640" y="1117600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word 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5B9DD4-4BF0-4000-91EA-E18982DDD5CD}"/>
              </a:ext>
            </a:extLst>
          </p:cNvPr>
          <p:cNvSpPr txBox="1"/>
          <p:nvPr/>
        </p:nvSpPr>
        <p:spPr>
          <a:xfrm>
            <a:off x="4908711" y="6368292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space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65438E-D822-49ED-A37C-0ECEDB00F83B}"/>
              </a:ext>
            </a:extLst>
          </p:cNvPr>
          <p:cNvSpPr txBox="1"/>
          <p:nvPr/>
        </p:nvSpPr>
        <p:spPr>
          <a:xfrm>
            <a:off x="348594" y="6418647"/>
            <a:ext cx="2106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Space graph</a:t>
            </a:r>
          </a:p>
        </p:txBody>
      </p:sp>
    </p:spTree>
    <p:extLst>
      <p:ext uri="{BB962C8B-B14F-4D97-AF65-F5344CB8AC3E}">
        <p14:creationId xmlns:p14="http://schemas.microsoft.com/office/powerpoint/2010/main" val="3847745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0033C1-DF90-4381-87DF-34CFBAB62E15}"/>
              </a:ext>
            </a:extLst>
          </p:cNvPr>
          <p:cNvSpPr/>
          <p:nvPr/>
        </p:nvSpPr>
        <p:spPr>
          <a:xfrm>
            <a:off x="0" y="4956175"/>
            <a:ext cx="9144000" cy="4565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Mouse hover</a:t>
            </a:r>
            <a:r>
              <a:rPr lang="en-US" dirty="0"/>
              <a:t>:</a:t>
            </a:r>
            <a:r>
              <a:rPr lang="en-US" b="1" dirty="0"/>
              <a:t>  </a:t>
            </a:r>
            <a:r>
              <a:rPr lang="en-US" dirty="0"/>
              <a:t>Hight-light term and related terms (similar with phase space network).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428F993-AD91-4116-B240-279AE2060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000" dirty="0">
                <a:solidFill>
                  <a:prstClr val="whit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/>
              </a:rPr>
              <a:t>User interactions</a:t>
            </a:r>
            <a:endParaRPr lang="en-US" altLang="en-US" sz="3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9FAEFA-8413-45B6-B069-A71B646BC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1825"/>
            <a:ext cx="9151610" cy="30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35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305211-ECFC-42DA-BED3-0AC92482EB48}"/>
              </a:ext>
            </a:extLst>
          </p:cNvPr>
          <p:cNvSpPr/>
          <p:nvPr/>
        </p:nvSpPr>
        <p:spPr>
          <a:xfrm>
            <a:off x="0" y="1157810"/>
            <a:ext cx="2562225" cy="57001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033C1-DF90-4381-87DF-34CFBAB62E15}"/>
              </a:ext>
            </a:extLst>
          </p:cNvPr>
          <p:cNvSpPr/>
          <p:nvPr/>
        </p:nvSpPr>
        <p:spPr>
          <a:xfrm>
            <a:off x="0" y="2561097"/>
            <a:ext cx="3395793" cy="12875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Mouse event: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Drag and drop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Zoom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428F993-AD91-4116-B240-279AE2060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000" dirty="0">
                <a:solidFill>
                  <a:prstClr val="whit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/>
              </a:rPr>
              <a:t>User interactions </a:t>
            </a:r>
            <a:r>
              <a:rPr 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(cont.) </a:t>
            </a:r>
            <a:endParaRPr lang="en-US" altLang="en-US" sz="3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8DD8AB-C39C-402E-BEB9-F8835059C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63" y="1157810"/>
            <a:ext cx="7238337" cy="57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37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294950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Case study</a:t>
            </a:r>
          </a:p>
        </p:txBody>
      </p:sp>
      <p:sp>
        <p:nvSpPr>
          <p:cNvPr id="17411" name="Content Placeholder 2"/>
          <p:cNvSpPr>
            <a:spLocks/>
          </p:cNvSpPr>
          <p:nvPr/>
        </p:nvSpPr>
        <p:spPr bwMode="auto">
          <a:xfrm>
            <a:off x="1371600" y="1543050"/>
            <a:ext cx="65151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506"/>
              </a:spcBef>
              <a:buClrTx/>
              <a:buSzPct val="60000"/>
              <a:buNone/>
            </a:pPr>
            <a:endParaRPr lang="en-US" altLang="en-US" sz="2100" b="1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0624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</TotalTime>
  <Words>239</Words>
  <Application>Microsoft Office PowerPoint</Application>
  <PresentationFormat>On-screen Show (4:3)</PresentationFormat>
  <Paragraphs>66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Black</vt:lpstr>
      <vt:lpstr>Calibri</vt:lpstr>
      <vt:lpstr>Lucida Grande</vt:lpstr>
      <vt:lpstr>Times New Roman</vt:lpstr>
      <vt:lpstr>Wingdings</vt:lpstr>
      <vt:lpstr>Custom Design</vt:lpstr>
      <vt:lpstr>1_Custom Design</vt:lpstr>
      <vt:lpstr>PowerPoint Presentation</vt:lpstr>
      <vt:lpstr>Outline</vt:lpstr>
      <vt:lpstr>PowerPoint Presentation</vt:lpstr>
      <vt:lpstr>Related work</vt:lpstr>
      <vt:lpstr>User Interface</vt:lpstr>
      <vt:lpstr>User interactions</vt:lpstr>
      <vt:lpstr>User interactions (cont.) </vt:lpstr>
      <vt:lpstr>Case study</vt:lpstr>
      <vt:lpstr>Case study</vt:lpstr>
      <vt:lpstr>Conclusion and Future work</vt:lpstr>
      <vt:lpstr>Questions?</vt:lpstr>
    </vt:vector>
  </TitlesOfParts>
  <Company>Presentation Diva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Lori Randel</dc:creator>
  <cp:lastModifiedBy>Nguyen, Ngan V T</cp:lastModifiedBy>
  <cp:revision>159</cp:revision>
  <dcterms:created xsi:type="dcterms:W3CDTF">2005-04-19T19:05:52Z</dcterms:created>
  <dcterms:modified xsi:type="dcterms:W3CDTF">2019-07-15T05:20:29Z</dcterms:modified>
</cp:coreProperties>
</file>